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62" r:id="rId6"/>
    <p:sldId id="272" r:id="rId7"/>
    <p:sldId id="271" r:id="rId8"/>
    <p:sldId id="284" r:id="rId9"/>
    <p:sldId id="286" r:id="rId10"/>
    <p:sldId id="263" r:id="rId11"/>
    <p:sldId id="281" r:id="rId12"/>
    <p:sldId id="279" r:id="rId13"/>
    <p:sldId id="280" r:id="rId14"/>
    <p:sldId id="257" r:id="rId15"/>
    <p:sldId id="258" r:id="rId16"/>
    <p:sldId id="277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0C5453-6DB6-E3EE-3BC2-2FEC52670AA1}" v="141" dt="2020-03-23T15:41:40.8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43" autoAdjust="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Brickley" userId="S::claire.brickley@stonelodge.sendat.academy::7ffd9d95-fddb-469c-bcf5-f9e9bb16f8a7" providerId="AD" clId="Web-{750C5453-6DB6-E3EE-3BC2-2FEC52670AA1}"/>
    <pc:docChg chg="delSld modSld">
      <pc:chgData name="Claire Brickley" userId="S::claire.brickley@stonelodge.sendat.academy::7ffd9d95-fddb-469c-bcf5-f9e9bb16f8a7" providerId="AD" clId="Web-{750C5453-6DB6-E3EE-3BC2-2FEC52670AA1}" dt="2020-03-23T15:41:40.806" v="138" actId="1076"/>
      <pc:docMkLst>
        <pc:docMk/>
      </pc:docMkLst>
      <pc:sldChg chg="addSp delSp modSp">
        <pc:chgData name="Claire Brickley" userId="S::claire.brickley@stonelodge.sendat.academy::7ffd9d95-fddb-469c-bcf5-f9e9bb16f8a7" providerId="AD" clId="Web-{750C5453-6DB6-E3EE-3BC2-2FEC52670AA1}" dt="2020-03-23T15:40:58.039" v="124" actId="20577"/>
        <pc:sldMkLst>
          <pc:docMk/>
          <pc:sldMk cId="2708499152" sldId="284"/>
        </pc:sldMkLst>
        <pc:spChg chg="add mod">
          <ac:chgData name="Claire Brickley" userId="S::claire.brickley@stonelodge.sendat.academy::7ffd9d95-fddb-469c-bcf5-f9e9bb16f8a7" providerId="AD" clId="Web-{750C5453-6DB6-E3EE-3BC2-2FEC52670AA1}" dt="2020-03-23T15:40:58.039" v="124" actId="20577"/>
          <ac:spMkLst>
            <pc:docMk/>
            <pc:sldMk cId="2708499152" sldId="284"/>
            <ac:spMk id="3" creationId="{3F7C2632-9B4F-41F7-8201-2A13AEBBFC8F}"/>
          </ac:spMkLst>
        </pc:spChg>
        <pc:picChg chg="del">
          <ac:chgData name="Claire Brickley" userId="S::claire.brickley@stonelodge.sendat.academy::7ffd9d95-fddb-469c-bcf5-f9e9bb16f8a7" providerId="AD" clId="Web-{750C5453-6DB6-E3EE-3BC2-2FEC52670AA1}" dt="2020-03-23T15:39:31.193" v="0"/>
          <ac:picMkLst>
            <pc:docMk/>
            <pc:sldMk cId="2708499152" sldId="284"/>
            <ac:picMk id="12" creationId="{00000000-0000-0000-0000-000000000000}"/>
          </ac:picMkLst>
        </pc:picChg>
        <pc:picChg chg="del">
          <ac:chgData name="Claire Brickley" userId="S::claire.brickley@stonelodge.sendat.academy::7ffd9d95-fddb-469c-bcf5-f9e9bb16f8a7" providerId="AD" clId="Web-{750C5453-6DB6-E3EE-3BC2-2FEC52670AA1}" dt="2020-03-23T15:39:32.334" v="1"/>
          <ac:picMkLst>
            <pc:docMk/>
            <pc:sldMk cId="2708499152" sldId="284"/>
            <ac:picMk id="15" creationId="{00000000-0000-0000-0000-000000000000}"/>
          </ac:picMkLst>
        </pc:picChg>
        <pc:picChg chg="mod">
          <ac:chgData name="Claire Brickley" userId="S::claire.brickley@stonelodge.sendat.academy::7ffd9d95-fddb-469c-bcf5-f9e9bb16f8a7" providerId="AD" clId="Web-{750C5453-6DB6-E3EE-3BC2-2FEC52670AA1}" dt="2020-03-23T15:39:43.459" v="6" actId="1076"/>
          <ac:picMkLst>
            <pc:docMk/>
            <pc:sldMk cId="2708499152" sldId="284"/>
            <ac:picMk id="16" creationId="{00000000-0000-0000-0000-000000000000}"/>
          </ac:picMkLst>
        </pc:picChg>
        <pc:picChg chg="mod">
          <ac:chgData name="Claire Brickley" userId="S::claire.brickley@stonelodge.sendat.academy::7ffd9d95-fddb-469c-bcf5-f9e9bb16f8a7" providerId="AD" clId="Web-{750C5453-6DB6-E3EE-3BC2-2FEC52670AA1}" dt="2020-03-23T15:39:45.022" v="7" actId="1076"/>
          <ac:picMkLst>
            <pc:docMk/>
            <pc:sldMk cId="2708499152" sldId="284"/>
            <ac:picMk id="18" creationId="{00000000-0000-0000-0000-000000000000}"/>
          </ac:picMkLst>
        </pc:picChg>
      </pc:sldChg>
      <pc:sldChg chg="addSp delSp modSp">
        <pc:chgData name="Claire Brickley" userId="S::claire.brickley@stonelodge.sendat.academy::7ffd9d95-fddb-469c-bcf5-f9e9bb16f8a7" providerId="AD" clId="Web-{750C5453-6DB6-E3EE-3BC2-2FEC52670AA1}" dt="2020-03-23T15:41:40.806" v="138" actId="1076"/>
        <pc:sldMkLst>
          <pc:docMk/>
          <pc:sldMk cId="3148085346" sldId="286"/>
        </pc:sldMkLst>
        <pc:picChg chg="add mod">
          <ac:chgData name="Claire Brickley" userId="S::claire.brickley@stonelodge.sendat.academy::7ffd9d95-fddb-469c-bcf5-f9e9bb16f8a7" providerId="AD" clId="Web-{750C5453-6DB6-E3EE-3BC2-2FEC52670AA1}" dt="2020-03-23T15:41:40.806" v="138" actId="1076"/>
          <ac:picMkLst>
            <pc:docMk/>
            <pc:sldMk cId="3148085346" sldId="286"/>
            <ac:picMk id="3" creationId="{4898A44A-3167-4837-AC72-6F0FC2EC1D1E}"/>
          </ac:picMkLst>
        </pc:picChg>
        <pc:picChg chg="del">
          <ac:chgData name="Claire Brickley" userId="S::claire.brickley@stonelodge.sendat.academy::7ffd9d95-fddb-469c-bcf5-f9e9bb16f8a7" providerId="AD" clId="Web-{750C5453-6DB6-E3EE-3BC2-2FEC52670AA1}" dt="2020-03-23T15:41:06.665" v="130"/>
          <ac:picMkLst>
            <pc:docMk/>
            <pc:sldMk cId="3148085346" sldId="286"/>
            <ac:picMk id="6" creationId="{00000000-0000-0000-0000-000000000000}"/>
          </ac:picMkLst>
        </pc:picChg>
        <pc:picChg chg="del">
          <ac:chgData name="Claire Brickley" userId="S::claire.brickley@stonelodge.sendat.academy::7ffd9d95-fddb-469c-bcf5-f9e9bb16f8a7" providerId="AD" clId="Web-{750C5453-6DB6-E3EE-3BC2-2FEC52670AA1}" dt="2020-03-23T15:41:06.665" v="129"/>
          <ac:picMkLst>
            <pc:docMk/>
            <pc:sldMk cId="3148085346" sldId="286"/>
            <ac:picMk id="7" creationId="{00000000-0000-0000-0000-000000000000}"/>
          </ac:picMkLst>
        </pc:picChg>
        <pc:picChg chg="del">
          <ac:chgData name="Claire Brickley" userId="S::claire.brickley@stonelodge.sendat.academy::7ffd9d95-fddb-469c-bcf5-f9e9bb16f8a7" providerId="AD" clId="Web-{750C5453-6DB6-E3EE-3BC2-2FEC52670AA1}" dt="2020-03-23T15:41:06.665" v="128"/>
          <ac:picMkLst>
            <pc:docMk/>
            <pc:sldMk cId="3148085346" sldId="286"/>
            <ac:picMk id="8" creationId="{00000000-0000-0000-0000-000000000000}"/>
          </ac:picMkLst>
        </pc:picChg>
        <pc:picChg chg="del">
          <ac:chgData name="Claire Brickley" userId="S::claire.brickley@stonelodge.sendat.academy::7ffd9d95-fddb-469c-bcf5-f9e9bb16f8a7" providerId="AD" clId="Web-{750C5453-6DB6-E3EE-3BC2-2FEC52670AA1}" dt="2020-03-23T15:41:06.649" v="127"/>
          <ac:picMkLst>
            <pc:docMk/>
            <pc:sldMk cId="3148085346" sldId="286"/>
            <ac:picMk id="9" creationId="{00000000-0000-0000-0000-000000000000}"/>
          </ac:picMkLst>
        </pc:picChg>
      </pc:sldChg>
      <pc:sldChg chg="delSp del">
        <pc:chgData name="Claire Brickley" userId="S::claire.brickley@stonelodge.sendat.academy::7ffd9d95-fddb-469c-bcf5-f9e9bb16f8a7" providerId="AD" clId="Web-{750C5453-6DB6-E3EE-3BC2-2FEC52670AA1}" dt="2020-03-23T15:41:24.337" v="135"/>
        <pc:sldMkLst>
          <pc:docMk/>
          <pc:sldMk cId="3599327550" sldId="287"/>
        </pc:sldMkLst>
        <pc:picChg chg="del">
          <ac:chgData name="Claire Brickley" userId="S::claire.brickley@stonelodge.sendat.academy::7ffd9d95-fddb-469c-bcf5-f9e9bb16f8a7" providerId="AD" clId="Web-{750C5453-6DB6-E3EE-3BC2-2FEC52670AA1}" dt="2020-03-23T15:41:15.509" v="134"/>
          <ac:picMkLst>
            <pc:docMk/>
            <pc:sldMk cId="3599327550" sldId="287"/>
            <ac:picMk id="10" creationId="{00000000-0000-0000-0000-000000000000}"/>
          </ac:picMkLst>
        </pc:picChg>
        <pc:picChg chg="del">
          <ac:chgData name="Claire Brickley" userId="S::claire.brickley@stonelodge.sendat.academy::7ffd9d95-fddb-469c-bcf5-f9e9bb16f8a7" providerId="AD" clId="Web-{750C5453-6DB6-E3EE-3BC2-2FEC52670AA1}" dt="2020-03-23T15:41:15.509" v="133"/>
          <ac:picMkLst>
            <pc:docMk/>
            <pc:sldMk cId="3599327550" sldId="287"/>
            <ac:picMk id="11" creationId="{00000000-0000-0000-0000-000000000000}"/>
          </ac:picMkLst>
        </pc:picChg>
      </pc:sldChg>
      <pc:sldChg chg="delSp del">
        <pc:chgData name="Claire Brickley" userId="S::claire.brickley@stonelodge.sendat.academy::7ffd9d95-fddb-469c-bcf5-f9e9bb16f8a7" providerId="AD" clId="Web-{750C5453-6DB6-E3EE-3BC2-2FEC52670AA1}" dt="2020-03-23T15:41:25.446" v="136"/>
        <pc:sldMkLst>
          <pc:docMk/>
          <pc:sldMk cId="4037122356" sldId="288"/>
        </pc:sldMkLst>
        <pc:picChg chg="del">
          <ac:chgData name="Claire Brickley" userId="S::claire.brickley@stonelodge.sendat.academy::7ffd9d95-fddb-469c-bcf5-f9e9bb16f8a7" providerId="AD" clId="Web-{750C5453-6DB6-E3EE-3BC2-2FEC52670AA1}" dt="2020-03-23T15:41:10.665" v="132"/>
          <ac:picMkLst>
            <pc:docMk/>
            <pc:sldMk cId="4037122356" sldId="288"/>
            <ac:picMk id="6" creationId="{00000000-0000-0000-0000-000000000000}"/>
          </ac:picMkLst>
        </pc:picChg>
        <pc:picChg chg="del">
          <ac:chgData name="Claire Brickley" userId="S::claire.brickley@stonelodge.sendat.academy::7ffd9d95-fddb-469c-bcf5-f9e9bb16f8a7" providerId="AD" clId="Web-{750C5453-6DB6-E3EE-3BC2-2FEC52670AA1}" dt="2020-03-23T15:41:10.665" v="131"/>
          <ac:picMkLst>
            <pc:docMk/>
            <pc:sldMk cId="4037122356" sldId="288"/>
            <ac:picMk id="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301DD-B7D1-404F-B31A-472E3D10FB1D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BE482-FB40-469B-8B93-9E63FDF58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77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AC1.1 Identify workshop areas where there may be hazard or risk. (Entry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E482-FB40-469B-8B93-9E63FDF5832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258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AC1.3 Identify where there may be hazard or risk when using general tools such as hand tools. (Entry 2)</a:t>
            </a:r>
            <a:r>
              <a:rPr lang="en-GB" baseline="0" dirty="0"/>
              <a:t> 	</a:t>
            </a:r>
          </a:p>
          <a:p>
            <a:r>
              <a:rPr lang="en-GB" dirty="0"/>
              <a:t>AC1.3 Explain why there may be a hazard or risk when using general tools such as hand tools. (Entry 3)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AC2.3 Use general workshop machinery under guidance. (Entry 2)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AC2.3 Use general workshop machinery with limited guidance. (Entry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E482-FB40-469B-8B93-9E63FDF5832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323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AC1.3 Identify where there may be hazard or risk when using general tools such as hand tools. (Entry 2)</a:t>
            </a:r>
            <a:r>
              <a:rPr lang="en-GB" baseline="0" dirty="0"/>
              <a:t> 	</a:t>
            </a:r>
          </a:p>
          <a:p>
            <a:r>
              <a:rPr lang="en-GB" dirty="0"/>
              <a:t>AC1.3 Explain why there may be a hazard or risk when using general tools such as hand tools. (Entry 3)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AC2.3 Use general workshop machinery under guidance. (Entry 2)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AC2.3 Use general workshop machinery with limited guidance. (Entry 3)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E482-FB40-469B-8B93-9E63FDF5832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93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AC1.3 Identify where there may be hazard or risk when using general tools such as hand tools. (Entry 2)</a:t>
            </a:r>
            <a:r>
              <a:rPr lang="en-GB" baseline="0" dirty="0"/>
              <a:t> 	</a:t>
            </a:r>
          </a:p>
          <a:p>
            <a:r>
              <a:rPr lang="en-GB" dirty="0"/>
              <a:t>AC1.3 Explain why there may be a hazard or risk when using general tools such as hand tools. (Entry 3)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AC2.3 Use general workshop machinery under guidance. (Entry 2)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AC2.3 Use general workshop machinery with limited guidance. (Entry 3)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E482-FB40-469B-8B93-9E63FDF5832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95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AC1.1 Identify workshop areas where there may be hazard or risk. (Entry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E482-FB40-469B-8B93-9E63FDF5832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418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AC1.1 Identify workshop areas where there may be hazard or risk. (Entry 2)</a:t>
            </a:r>
          </a:p>
          <a:p>
            <a:r>
              <a:rPr lang="en-GB" dirty="0"/>
              <a:t>AC1.1 Explain why there may be a hazard or risk in specific workshop areas. (Entry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E482-FB40-469B-8B93-9E63FDF583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25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AC1.1 Identify workshop areas where there may be hazard or risk. (Entry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E482-FB40-469B-8B93-9E63FDF5832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829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AC1.1 Identify workshop areas where there may be hazard or risk. (Entry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E482-FB40-469B-8B93-9E63FDF583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3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AC1.4 Identify Health and Safety symbols and diagrams. (Entry 2) </a:t>
            </a:r>
          </a:p>
          <a:p>
            <a:r>
              <a:rPr lang="en-GB" dirty="0"/>
              <a:t>AC1.4 Explain Health and Safety symbols and diagrams. (Entry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E482-FB40-469B-8B93-9E63FDF5832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83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AC1.2 Identify where there may be hazard or risk when using general tools such as hand tools. (Entry 2)</a:t>
            </a:r>
            <a:r>
              <a:rPr lang="en-GB" baseline="0" dirty="0"/>
              <a:t> 	</a:t>
            </a:r>
          </a:p>
          <a:p>
            <a:r>
              <a:rPr lang="en-GB" dirty="0"/>
              <a:t>AC1.2 Explain why there may be a hazard or risk when using general tools such as hand tools. (Entry 3)</a:t>
            </a:r>
          </a:p>
          <a:p>
            <a:r>
              <a:rPr lang="en-GB" dirty="0"/>
              <a:t>AC2.1 Select the correct tool(s) for a particular process of making. (Entry 2 &amp; 3)</a:t>
            </a:r>
          </a:p>
          <a:p>
            <a:r>
              <a:rPr lang="en-GB" dirty="0"/>
              <a:t>AC2.2 Use equipment correctly under guidance when making products. (Entry 2)</a:t>
            </a:r>
          </a:p>
          <a:p>
            <a:r>
              <a:rPr lang="en-GB" dirty="0"/>
              <a:t>AC2.2 Select the correct equipment for making the product in the correct manner. (Entry 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E482-FB40-469B-8B93-9E63FDF5832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1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AC1.2 Identify where there may be hazard or risk when using general tools such as hand tools. (Entry 2)</a:t>
            </a:r>
            <a:r>
              <a:rPr lang="en-GB" baseline="0" dirty="0"/>
              <a:t> 	</a:t>
            </a:r>
          </a:p>
          <a:p>
            <a:r>
              <a:rPr lang="en-GB" dirty="0"/>
              <a:t>AC1.2 Explain why there may be a hazard or risk when using general tools such as hand tools. (Entry 3)</a:t>
            </a:r>
          </a:p>
          <a:p>
            <a:r>
              <a:rPr lang="en-GB" dirty="0"/>
              <a:t>AC2.1 Select the correct tool(s) for a particular process of making. (Entry 2 &amp; 3)</a:t>
            </a:r>
          </a:p>
          <a:p>
            <a:r>
              <a:rPr lang="en-GB" dirty="0"/>
              <a:t>AC2.2 Use equipment correctly under guidance when making products. (Entry 2)</a:t>
            </a:r>
          </a:p>
          <a:p>
            <a:r>
              <a:rPr lang="en-GB" dirty="0"/>
              <a:t>AC2.2 Select the correct equipment for making the product in the correct manner. (Entry 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E482-FB40-469B-8B93-9E63FDF5832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228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AC1.2 Identify where there may be hazard or risk when using general tools such as hand tools. (Entry 2)</a:t>
            </a:r>
            <a:r>
              <a:rPr lang="en-GB" baseline="0" dirty="0"/>
              <a:t> 	</a:t>
            </a:r>
          </a:p>
          <a:p>
            <a:r>
              <a:rPr lang="en-GB" dirty="0"/>
              <a:t>AC1.2 Explain why there may be a hazard or risk when using general tools such as hand tools. (Entry 3)</a:t>
            </a:r>
          </a:p>
          <a:p>
            <a:r>
              <a:rPr lang="en-GB" dirty="0"/>
              <a:t>AC2.1 Select the correct tool(s) for a particular process of making. (Entry 2 &amp; 3)</a:t>
            </a:r>
          </a:p>
          <a:p>
            <a:r>
              <a:rPr lang="en-GB" dirty="0"/>
              <a:t>AC2.2 Use equipment correctly under guidance when making products. (Entry 2)</a:t>
            </a:r>
          </a:p>
          <a:p>
            <a:r>
              <a:rPr lang="en-GB" dirty="0"/>
              <a:t>AC2.2 Select the correct equipment for making the product in the correct manner. (Entry 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E482-FB40-469B-8B93-9E63FDF5832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9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74AB-3E6D-4A47-8BE6-AE271BD0C1A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9E54-EE91-4EAE-8F2D-DFF8175C3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7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74AB-3E6D-4A47-8BE6-AE271BD0C1A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9E54-EE91-4EAE-8F2D-DFF8175C3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52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74AB-3E6D-4A47-8BE6-AE271BD0C1A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9E54-EE91-4EAE-8F2D-DFF8175C3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20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74AB-3E6D-4A47-8BE6-AE271BD0C1A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9E54-EE91-4EAE-8F2D-DFF8175C3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0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74AB-3E6D-4A47-8BE6-AE271BD0C1A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9E54-EE91-4EAE-8F2D-DFF8175C3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93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74AB-3E6D-4A47-8BE6-AE271BD0C1A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9E54-EE91-4EAE-8F2D-DFF8175C3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6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74AB-3E6D-4A47-8BE6-AE271BD0C1A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9E54-EE91-4EAE-8F2D-DFF8175C3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45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74AB-3E6D-4A47-8BE6-AE271BD0C1A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9E54-EE91-4EAE-8F2D-DFF8175C3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69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74AB-3E6D-4A47-8BE6-AE271BD0C1A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9E54-EE91-4EAE-8F2D-DFF8175C3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4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74AB-3E6D-4A47-8BE6-AE271BD0C1A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9E54-EE91-4EAE-8F2D-DFF8175C3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07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74AB-3E6D-4A47-8BE6-AE271BD0C1A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9E54-EE91-4EAE-8F2D-DFF8175C3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20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E74AB-3E6D-4A47-8BE6-AE271BD0C1A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E9E54-EE91-4EAE-8F2D-DFF8175C3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76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health1/ed1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59"/>
            <a:ext cx="7772400" cy="1470025"/>
          </a:xfrm>
        </p:spPr>
        <p:txBody>
          <a:bodyPr/>
          <a:lstStyle/>
          <a:p>
            <a:r>
              <a:rPr lang="en-GB" dirty="0"/>
              <a:t>Health and Safety </a:t>
            </a:r>
            <a:br>
              <a:rPr lang="en-GB" dirty="0"/>
            </a:br>
            <a:r>
              <a:rPr lang="en-GB" dirty="0"/>
              <a:t>Unit 6223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Unit aim</a:t>
            </a:r>
          </a:p>
        </p:txBody>
      </p:sp>
      <p:sp>
        <p:nvSpPr>
          <p:cNvPr id="4" name="AutoShape 2" descr="http://enable.learningpool.com/pluginfile.php/22927/mod_page/content/5/Health%20and%20Safety%20Catego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 t="41865" r="45451" b="27083"/>
          <a:stretch/>
        </p:blipFill>
        <p:spPr bwMode="auto">
          <a:xfrm>
            <a:off x="19436" y="1269120"/>
            <a:ext cx="9409928" cy="381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50131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Name: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577" y="4870901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Unit aims: This unit aims to help learners to acquire and apply Health and Safety working practices in the context of Design and Technology work.</a:t>
            </a:r>
          </a:p>
        </p:txBody>
      </p:sp>
    </p:spTree>
    <p:extLst>
      <p:ext uri="{BB962C8B-B14F-4D97-AF65-F5344CB8AC3E}">
        <p14:creationId xmlns:p14="http://schemas.microsoft.com/office/powerpoint/2010/main" val="2838930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70073"/>
              </p:ext>
            </p:extLst>
          </p:nvPr>
        </p:nvGraphicFramePr>
        <p:xfrm>
          <a:off x="0" y="0"/>
          <a:ext cx="9144000" cy="68731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67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247916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264998932"/>
                    </a:ext>
                  </a:extLst>
                </a:gridCol>
                <a:gridCol w="1403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826">
                <a:tc gridSpan="3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Objective 1.   Know about hazard</a:t>
                      </a:r>
                      <a:r>
                        <a:rPr lang="en-GB" sz="1200" b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or risks in the workshop environment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Objective 2.   Be able to apply health and safety practices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20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Hazards / risks when using tools/machines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20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Selecting the correct tools/machines, use in the correct manner.</a:t>
                      </a: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6704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Name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AC1.2 (E2/E3) AC2.1 (E2/E3) AC2.2 (E2/E3)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Page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4" y="76470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200" dirty="0"/>
              <a:t>Tenon saw picture</a:t>
            </a:r>
            <a:br>
              <a:rPr lang="en-GB" sz="3200" dirty="0"/>
            </a:br>
            <a:r>
              <a:rPr lang="en-GB" sz="3200" dirty="0"/>
              <a:t>Tenon saw safety rules</a:t>
            </a:r>
            <a:br>
              <a:rPr lang="en-GB" sz="3200" dirty="0"/>
            </a:br>
            <a:r>
              <a:rPr lang="en-GB" sz="3200" dirty="0"/>
              <a:t>Use of Tenon Saw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276872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31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23413"/>
              </p:ext>
            </p:extLst>
          </p:nvPr>
        </p:nvGraphicFramePr>
        <p:xfrm>
          <a:off x="0" y="0"/>
          <a:ext cx="9144000" cy="68731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3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264998932"/>
                    </a:ext>
                  </a:extLst>
                </a:gridCol>
                <a:gridCol w="1475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826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Objective 1.   Know about hazard</a:t>
                      </a:r>
                      <a:r>
                        <a:rPr lang="en-GB" sz="1200" b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or risks in the workshop environment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Objective 2.   Be able to apply health and safety practices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20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Hazards / risks when using tools/machines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20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Selecting the correct tools/machines, use in the correct manner.</a:t>
                      </a: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6704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Name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AC1.3 (E2/E3) AC2.3 (E2/E3)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Page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356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200" dirty="0"/>
              <a:t>Scroll saw picture</a:t>
            </a:r>
            <a:br>
              <a:rPr lang="en-GB" sz="3200" dirty="0"/>
            </a:br>
            <a:r>
              <a:rPr lang="en-GB" sz="3200" dirty="0"/>
              <a:t>Scroll saw rules</a:t>
            </a:r>
            <a:br>
              <a:rPr lang="en-GB" sz="3200" dirty="0"/>
            </a:br>
            <a:r>
              <a:rPr lang="en-GB" sz="3200" dirty="0"/>
              <a:t>Use of Scroll saw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3"/>
            <a:ext cx="2314600" cy="324036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420888"/>
            <a:ext cx="3355627" cy="336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079723"/>
              </p:ext>
            </p:extLst>
          </p:nvPr>
        </p:nvGraphicFramePr>
        <p:xfrm>
          <a:off x="0" y="0"/>
          <a:ext cx="9144000" cy="68731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1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264998932"/>
                    </a:ext>
                  </a:extLst>
                </a:gridCol>
                <a:gridCol w="1403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826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Objective 1.   Know about hazard</a:t>
                      </a:r>
                      <a:r>
                        <a:rPr lang="en-GB" sz="1200" b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or risks in the workshop environment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Objective 2.   Be able to apply health and safety practices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20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Hazards / risks when using tools/machines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20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Selecting the correct tools/machines, use in the correct manner.</a:t>
                      </a: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6704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Name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AC1.3 (E2/E3) AC2.3 (E2/E3)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Page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/>
              <a:t>Pillar drill picture </a:t>
            </a:r>
            <a:br>
              <a:rPr lang="en-GB" sz="3200" dirty="0"/>
            </a:br>
            <a:r>
              <a:rPr lang="en-GB" sz="3200" dirty="0"/>
              <a:t>Pillar drill safety rules</a:t>
            </a:r>
            <a:br>
              <a:rPr lang="en-GB" sz="3200" dirty="0"/>
            </a:br>
            <a:r>
              <a:rPr lang="en-GB" sz="3200" dirty="0"/>
              <a:t>Use of pillar drill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GB" dirty="0"/>
          </a:p>
          <a:p>
            <a:r>
              <a:rPr lang="en-GB" dirty="0"/>
              <a:t> </a:t>
            </a:r>
          </a:p>
          <a:p>
            <a:pPr>
              <a:buFont typeface="Wingdings" pitchFamily="2" charset="2"/>
              <a:buChar char="§"/>
            </a:pPr>
            <a:endParaRPr lang="en-GB" dirty="0"/>
          </a:p>
          <a:p>
            <a:pPr>
              <a:buFont typeface="Wingdings" pitchFamily="2" charset="2"/>
              <a:buChar char="§"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893" r="21102"/>
          <a:stretch/>
        </p:blipFill>
        <p:spPr>
          <a:xfrm>
            <a:off x="4572000" y="1846674"/>
            <a:ext cx="194421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27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045630"/>
              </p:ext>
            </p:extLst>
          </p:nvPr>
        </p:nvGraphicFramePr>
        <p:xfrm>
          <a:off x="0" y="0"/>
          <a:ext cx="9144000" cy="68731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5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264998932"/>
                    </a:ext>
                  </a:extLst>
                </a:gridCol>
                <a:gridCol w="1475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826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Objective 1.   Know about hazard</a:t>
                      </a:r>
                      <a:r>
                        <a:rPr lang="en-GB" sz="1200" b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or risks in the workshop environment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Objective 2.   Be able to apply health and safety practices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20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Hazards / risks when using tools/machines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20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Selecting the correct tools/machines, use in the correct manner.</a:t>
                      </a: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6704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Name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AC1.3 (E2/E3) AC2.3 (E2/E3)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Page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/>
              <a:t>Disc Sander picture </a:t>
            </a:r>
            <a:br>
              <a:rPr lang="en-GB" sz="3200" dirty="0"/>
            </a:br>
            <a:r>
              <a:rPr lang="en-GB" sz="3200" dirty="0"/>
              <a:t>Disc Sander safety rules</a:t>
            </a:r>
            <a:br>
              <a:rPr lang="en-GB" sz="3200" dirty="0"/>
            </a:br>
            <a:r>
              <a:rPr lang="en-GB" sz="3200" dirty="0"/>
              <a:t>Use of Disc Sander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GB" dirty="0"/>
          </a:p>
          <a:p>
            <a:r>
              <a:rPr lang="en-GB" dirty="0"/>
              <a:t> </a:t>
            </a:r>
          </a:p>
          <a:p>
            <a:pPr>
              <a:buFont typeface="Wingdings" pitchFamily="2" charset="2"/>
              <a:buChar char="§"/>
            </a:pPr>
            <a:endParaRPr lang="en-GB" dirty="0"/>
          </a:p>
          <a:p>
            <a:pPr>
              <a:buFont typeface="Wingdings" pitchFamily="2" charset="2"/>
              <a:buChar char="§"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528392"/>
            <a:ext cx="2799754" cy="232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1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724020"/>
              </p:ext>
            </p:extLst>
          </p:nvPr>
        </p:nvGraphicFramePr>
        <p:xfrm>
          <a:off x="0" y="0"/>
          <a:ext cx="9144000" cy="68853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1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058">
                  <a:extLst>
                    <a:ext uri="{9D8B030D-6E8A-4147-A177-3AD203B41FA5}">
                      <a16:colId xmlns:a16="http://schemas.microsoft.com/office/drawing/2014/main" val="531994277"/>
                    </a:ext>
                  </a:extLst>
                </a:gridCol>
                <a:gridCol w="1839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826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Objective 1.   Know about hazard</a:t>
                      </a:r>
                      <a:r>
                        <a:rPr lang="en-GB" sz="1200" b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or risks in the workshop environment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Workshop</a:t>
                      </a:r>
                      <a:r>
                        <a:rPr lang="en-GB" sz="12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rules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9732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Name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AC1.1 (E2/E3)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Page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List of workshop rules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863181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Why do we have these rules?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249289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/>
                <a:ea typeface="Times New Roman"/>
                <a:cs typeface="Times New Roman"/>
                <a:hlinkClick r:id="rId3"/>
              </a:rPr>
              <a:t>http://www.technologystudent.com/health1/ed1.htm</a:t>
            </a:r>
            <a:endParaRPr lang="en-GB" dirty="0">
              <a:latin typeface="Arial"/>
              <a:ea typeface="Times New Roman"/>
              <a:cs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122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680222"/>
              </p:ext>
            </p:extLst>
          </p:nvPr>
        </p:nvGraphicFramePr>
        <p:xfrm>
          <a:off x="0" y="0"/>
          <a:ext cx="9144000" cy="68853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1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058">
                  <a:extLst>
                    <a:ext uri="{9D8B030D-6E8A-4147-A177-3AD203B41FA5}">
                      <a16:colId xmlns:a16="http://schemas.microsoft.com/office/drawing/2014/main" val="531994277"/>
                    </a:ext>
                  </a:extLst>
                </a:gridCol>
                <a:gridCol w="1839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826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Objective 1.   Know about hazard</a:t>
                      </a:r>
                      <a:r>
                        <a:rPr lang="en-GB" sz="1200" b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or risks in the workshop environment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Workshop</a:t>
                      </a:r>
                      <a:r>
                        <a:rPr lang="en-GB" sz="12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rules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9732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Name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AC1.1 (E2/E3)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Page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258"/>
            <a:ext cx="8229600" cy="4525963"/>
          </a:xfrm>
        </p:spPr>
        <p:txBody>
          <a:bodyPr/>
          <a:lstStyle/>
          <a:p>
            <a:r>
              <a:rPr lang="en-GB" dirty="0"/>
              <a:t>List of workshop rules</a:t>
            </a:r>
          </a:p>
          <a:p>
            <a:r>
              <a:rPr lang="en-GB" dirty="0"/>
              <a:t>__________________________________</a:t>
            </a:r>
          </a:p>
          <a:p>
            <a:r>
              <a:rPr lang="en-GB" dirty="0"/>
              <a:t>__________________________________</a:t>
            </a:r>
          </a:p>
          <a:p>
            <a:r>
              <a:rPr lang="en-GB" dirty="0"/>
              <a:t>__________________________________</a:t>
            </a:r>
          </a:p>
          <a:p>
            <a:r>
              <a:rPr lang="en-GB" dirty="0"/>
              <a:t>__________________________________</a:t>
            </a:r>
          </a:p>
          <a:p>
            <a:r>
              <a:rPr lang="en-GB" dirty="0"/>
              <a:t>__________________________________</a:t>
            </a:r>
          </a:p>
          <a:p>
            <a:r>
              <a:rPr lang="en-GB" dirty="0"/>
              <a:t>__________________________________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736841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have these rules to ……….</a:t>
            </a:r>
          </a:p>
        </p:txBody>
      </p:sp>
    </p:spTree>
    <p:extLst>
      <p:ext uri="{BB962C8B-B14F-4D97-AF65-F5344CB8AC3E}">
        <p14:creationId xmlns:p14="http://schemas.microsoft.com/office/powerpoint/2010/main" val="3819320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901990"/>
              </p:ext>
            </p:extLst>
          </p:nvPr>
        </p:nvGraphicFramePr>
        <p:xfrm>
          <a:off x="0" y="0"/>
          <a:ext cx="9144000" cy="68853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1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058">
                  <a:extLst>
                    <a:ext uri="{9D8B030D-6E8A-4147-A177-3AD203B41FA5}">
                      <a16:colId xmlns:a16="http://schemas.microsoft.com/office/drawing/2014/main" val="531994277"/>
                    </a:ext>
                  </a:extLst>
                </a:gridCol>
                <a:gridCol w="1839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826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Objective 1.   Know about hazard</a:t>
                      </a:r>
                      <a:r>
                        <a:rPr lang="en-GB" sz="1200" b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or risks in the workshop environment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Hazards</a:t>
                      </a:r>
                      <a:r>
                        <a:rPr lang="en-GB" sz="12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/ risks in the workshop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9732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Name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AC1.1 (E2/E3)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Page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1054" y="3368994"/>
            <a:ext cx="2976331" cy="30963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294" y="2238992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/>
              <a:t>Photo of the workshop</a:t>
            </a:r>
          </a:p>
          <a:p>
            <a:r>
              <a:rPr lang="en-GB" sz="2800" dirty="0"/>
              <a:t>Label areas that could be a hazard, and explain why. </a:t>
            </a:r>
          </a:p>
        </p:txBody>
      </p:sp>
      <p:sp>
        <p:nvSpPr>
          <p:cNvPr id="5" name="Right Arrow 4"/>
          <p:cNvSpPr/>
          <p:nvPr/>
        </p:nvSpPr>
        <p:spPr>
          <a:xfrm rot="9608004">
            <a:off x="2634970" y="3969632"/>
            <a:ext cx="3095050" cy="160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730667" y="3094940"/>
            <a:ext cx="2657757" cy="1990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is a hazed because you can easily walk into them if your not looking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7599" y="484941"/>
            <a:ext cx="8968801" cy="17540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n-GB" sz="2800" dirty="0"/>
              <a:t>AC1.1 Identify workshop areas where there may be hazard or risk. (Entry 2)</a:t>
            </a:r>
            <a:br>
              <a:rPr lang="en-GB" sz="2800" dirty="0"/>
            </a:br>
            <a:r>
              <a:rPr lang="en-GB" sz="2800" dirty="0"/>
              <a:t>AC1.1 Explain why there may be a hazard or risk in specific workshop areas. (Entry 3)</a:t>
            </a:r>
          </a:p>
        </p:txBody>
      </p:sp>
    </p:spTree>
    <p:extLst>
      <p:ext uri="{BB962C8B-B14F-4D97-AF65-F5344CB8AC3E}">
        <p14:creationId xmlns:p14="http://schemas.microsoft.com/office/powerpoint/2010/main" val="1757510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213167"/>
              </p:ext>
            </p:extLst>
          </p:nvPr>
        </p:nvGraphicFramePr>
        <p:xfrm>
          <a:off x="0" y="0"/>
          <a:ext cx="9144000" cy="68853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1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058">
                  <a:extLst>
                    <a:ext uri="{9D8B030D-6E8A-4147-A177-3AD203B41FA5}">
                      <a16:colId xmlns:a16="http://schemas.microsoft.com/office/drawing/2014/main" val="531994277"/>
                    </a:ext>
                  </a:extLst>
                </a:gridCol>
                <a:gridCol w="1839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826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Objective 1.   Know about hazard</a:t>
                      </a:r>
                      <a:r>
                        <a:rPr lang="en-GB" sz="1200" b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or risks in the workshop environment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9732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Name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AC1.1 (E2/E3)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Page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021288"/>
            <a:ext cx="8229600" cy="418058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GB" sz="1800" dirty="0"/>
              <a:t>AC1.1 Identify workshop areas where there may be hazard or risk. (Entry 2)</a:t>
            </a:r>
            <a:br>
              <a:rPr lang="en-GB" sz="1800" dirty="0"/>
            </a:br>
            <a:r>
              <a:rPr lang="en-GB" sz="1800" dirty="0"/>
              <a:t>AC1.1 Explain why there may be a hazard or risk in specific workshop areas. (Entry 3)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28" y="871761"/>
            <a:ext cx="2962257" cy="22240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027" y="3160086"/>
            <a:ext cx="3206856" cy="240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9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648615"/>
              </p:ext>
            </p:extLst>
          </p:nvPr>
        </p:nvGraphicFramePr>
        <p:xfrm>
          <a:off x="0" y="0"/>
          <a:ext cx="9144000" cy="68853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1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058">
                  <a:extLst>
                    <a:ext uri="{9D8B030D-6E8A-4147-A177-3AD203B41FA5}">
                      <a16:colId xmlns:a16="http://schemas.microsoft.com/office/drawing/2014/main" val="531994277"/>
                    </a:ext>
                  </a:extLst>
                </a:gridCol>
                <a:gridCol w="1839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826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Objective 1.   Know about hazard</a:t>
                      </a:r>
                      <a:r>
                        <a:rPr lang="en-GB" sz="1200" b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or risks in the workshop environment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9732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Name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AC1.1 (E2/E3)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Page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021288"/>
            <a:ext cx="8229600" cy="418058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GB" sz="1800" dirty="0"/>
              <a:t>AC1.1 Identify workshop areas where there may be hazard or risk. (Entry 2)</a:t>
            </a:r>
            <a:br>
              <a:rPr lang="en-GB" sz="1800" dirty="0"/>
            </a:br>
            <a:r>
              <a:rPr lang="en-GB" sz="1800" dirty="0"/>
              <a:t>AC1.1 Explain why there may be a hazard or risk in specific workshop areas. (Entry 3)</a:t>
            </a:r>
          </a:p>
        </p:txBody>
      </p:sp>
      <p:pic>
        <p:nvPicPr>
          <p:cNvPr id="3" name="Picture 2" descr="A room with a wooden floor&#10;&#10;Description generated with high confidence">
            <a:extLst>
              <a:ext uri="{FF2B5EF4-FFF2-40B4-BE49-F238E27FC236}">
                <a16:creationId xmlns:a16="http://schemas.microsoft.com/office/drawing/2014/main" id="{4898A44A-3167-4837-AC72-6F0FC2EC1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0529" y="1330644"/>
            <a:ext cx="297633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8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829953"/>
              </p:ext>
            </p:extLst>
          </p:nvPr>
        </p:nvGraphicFramePr>
        <p:xfrm>
          <a:off x="0" y="0"/>
          <a:ext cx="9144000" cy="68853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1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058">
                  <a:extLst>
                    <a:ext uri="{9D8B030D-6E8A-4147-A177-3AD203B41FA5}">
                      <a16:colId xmlns:a16="http://schemas.microsoft.com/office/drawing/2014/main" val="531994277"/>
                    </a:ext>
                  </a:extLst>
                </a:gridCol>
                <a:gridCol w="1839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826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Objective 1.   Know about hazard</a:t>
                      </a:r>
                      <a:r>
                        <a:rPr lang="en-GB" sz="1200" b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or risks in the workshop environment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Health &amp;</a:t>
                      </a:r>
                      <a:r>
                        <a:rPr lang="en-GB" sz="12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Safety Symbols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9732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Name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AC1.4 (E2/E3)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Page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Symbols we find in the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                    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              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96" y="1548989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12" y="4462620"/>
            <a:ext cx="1970584" cy="197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31" y="4504657"/>
            <a:ext cx="1786245" cy="178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50" y="1529569"/>
            <a:ext cx="1872208" cy="113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3190671"/>
            <a:ext cx="8229600" cy="1240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Label </a:t>
            </a:r>
            <a:r>
              <a:rPr lang="en-GB" dirty="0"/>
              <a:t>what </a:t>
            </a:r>
            <a:r>
              <a:rPr lang="en-GB" dirty="0" smtClean="0"/>
              <a:t>the symbol means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41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731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1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936">
                  <a:extLst>
                    <a:ext uri="{9D8B030D-6E8A-4147-A177-3AD203B41FA5}">
                      <a16:colId xmlns:a16="http://schemas.microsoft.com/office/drawing/2014/main" val="1264998932"/>
                    </a:ext>
                  </a:extLst>
                </a:gridCol>
                <a:gridCol w="1156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9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826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Objective 1.   Know about hazard</a:t>
                      </a:r>
                      <a:r>
                        <a:rPr lang="en-GB" sz="1200" b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or risks in the workshop environment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Objective 2.   Be able to apply health and safety practices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20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Hazards / risks when using tools/machines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20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Selecting the correct tools/machines, use in the correct manner.</a:t>
                      </a: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6704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Name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Objective 1 &amp; 2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Page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47799"/>
            <a:ext cx="8229600" cy="157706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1600" dirty="0"/>
              <a:t>Objective 1.   Know about hazard or risks in the workshop environment</a:t>
            </a:r>
            <a:br>
              <a:rPr lang="en-GB" sz="1600" dirty="0"/>
            </a:br>
            <a:r>
              <a:rPr lang="en-GB" sz="1600" dirty="0"/>
              <a:t>Objective 2.   Be able to apply health and safety practices</a:t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>Picture of tool / </a:t>
            </a:r>
            <a:r>
              <a:rPr lang="en-GB" sz="1600" dirty="0" err="1" smtClean="0"/>
              <a:t>equipmen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>What </a:t>
            </a:r>
            <a:r>
              <a:rPr lang="en-GB" sz="1600" dirty="0"/>
              <a:t>safety </a:t>
            </a:r>
            <a:r>
              <a:rPr lang="en-GB" sz="1600" dirty="0" smtClean="0"/>
              <a:t>rules do you follow?  Why?</a:t>
            </a:r>
            <a:br>
              <a:rPr lang="en-GB" sz="1600" dirty="0" smtClean="0"/>
            </a:br>
            <a:r>
              <a:rPr lang="en-GB" sz="1600" dirty="0" smtClean="0"/>
              <a:t>Do you need to wear goggles?  Why?</a:t>
            </a:r>
            <a:br>
              <a:rPr lang="en-GB" sz="1600" dirty="0" smtClean="0"/>
            </a:br>
            <a:r>
              <a:rPr lang="en-GB" sz="1600" dirty="0" smtClean="0"/>
              <a:t>Do you need to tie your hair up?  Why?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349" y="2658926"/>
            <a:ext cx="3826768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Go slowly, or you could slip &amp; hit your finger.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Make sure no one is near you or you could hit them &amp; they will get hurt.</a:t>
            </a:r>
          </a:p>
          <a:p>
            <a:pPr marL="0" indent="0">
              <a:buNone/>
            </a:pPr>
            <a:endParaRPr lang="en-GB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16" y="2705120"/>
            <a:ext cx="2838450" cy="21145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563888" y="3333162"/>
            <a:ext cx="1008112" cy="1034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3568" y="5447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Hold the hammer tight or you could let go &amp; hit yourself.  You will get hurt.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41016" y="4204328"/>
            <a:ext cx="606648" cy="12433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44340" y="2225014"/>
            <a:ext cx="1665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/>
              <a:t>Hammer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242579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209745"/>
              </p:ext>
            </p:extLst>
          </p:nvPr>
        </p:nvGraphicFramePr>
        <p:xfrm>
          <a:off x="0" y="0"/>
          <a:ext cx="9144000" cy="68731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2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663085116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264998932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826">
                <a:tc gridSpan="3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Objective 1.   Know about hazard</a:t>
                      </a:r>
                      <a:r>
                        <a:rPr lang="en-GB" sz="1200" b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or risks in the workshop environment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Objective 2.   Be able to apply health and safety practices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20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Hazards / risks when using tools/machines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20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Selecting the correct tools/machines, use in the correct manner.</a:t>
                      </a: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6704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Name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Candidate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AC1.2 (E2/E3) AC2.1 (E2/E3) AC2.2 (E2/E3)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Page Number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056" marR="30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4" y="76470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200" dirty="0"/>
              <a:t>Coping saw picture</a:t>
            </a:r>
            <a:br>
              <a:rPr lang="en-GB" sz="3200" dirty="0"/>
            </a:br>
            <a:r>
              <a:rPr lang="en-GB" sz="3200" dirty="0"/>
              <a:t>Coping saw safety rules</a:t>
            </a:r>
            <a:br>
              <a:rPr lang="en-GB" sz="3200" dirty="0"/>
            </a:br>
            <a:r>
              <a:rPr lang="en-GB" sz="3200" dirty="0"/>
              <a:t>Use of Coping Saw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37699">
            <a:off x="4242814" y="2329500"/>
            <a:ext cx="32575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90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ecked xmlns="61b21e81-13e6-4d11-9260-3643d9e9a1a9">true</Checke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A728C141663448D0563B389C54636" ma:contentTypeVersion="12" ma:contentTypeDescription="Create a new document." ma:contentTypeScope="" ma:versionID="8101d47b09b3714d89b8456e6eb40441">
  <xsd:schema xmlns:xsd="http://www.w3.org/2001/XMLSchema" xmlns:xs="http://www.w3.org/2001/XMLSchema" xmlns:p="http://schemas.microsoft.com/office/2006/metadata/properties" xmlns:ns2="10550def-c525-4017-b0b3-ea0585ae2627" xmlns:ns3="61b21e81-13e6-4d11-9260-3643d9e9a1a9" targetNamespace="http://schemas.microsoft.com/office/2006/metadata/properties" ma:root="true" ma:fieldsID="bfd7cac856ab5e0fb1c71c1449f06c99" ns2:_="" ns3:_="">
    <xsd:import namespace="10550def-c525-4017-b0b3-ea0585ae2627"/>
    <xsd:import namespace="61b21e81-13e6-4d11-9260-3643d9e9a1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Checked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50def-c525-4017-b0b3-ea0585ae26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b21e81-13e6-4d11-9260-3643d9e9a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Checked" ma:index="18" nillable="true" ma:displayName="Checked" ma:default="1" ma:format="Dropdown" ma:internalName="Checked">
      <xsd:simpleType>
        <xsd:restriction base="dms:Boolea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A38DAB-B326-4877-9E12-223D29023B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FA6D20-3314-48BF-B66D-33C9A704087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f1a08ccf-7f23-4f52-a8db-db7dcc46418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F14EE6-9A27-40C2-B099-B2FF52135842}"/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1514</Words>
  <Application>Microsoft Office PowerPoint</Application>
  <PresentationFormat>On-screen Show (4:3)</PresentationFormat>
  <Paragraphs>177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Health and Safety  Unit 6223 </vt:lpstr>
      <vt:lpstr>Workshop Rules</vt:lpstr>
      <vt:lpstr>Workshop Rules</vt:lpstr>
      <vt:lpstr>PowerPoint Presentation</vt:lpstr>
      <vt:lpstr>AC1.1 Identify workshop areas where there may be hazard or risk. (Entry 2) AC1.1 Explain why there may be a hazard or risk in specific workshop areas. (Entry 3)</vt:lpstr>
      <vt:lpstr>AC1.1 Identify workshop areas where there may be hazard or risk. (Entry 2) AC1.1 Explain why there may be a hazard or risk in specific workshop areas. (Entry 3)</vt:lpstr>
      <vt:lpstr>Symbols we find in the workshop</vt:lpstr>
      <vt:lpstr>Objective 1.   Know about hazard or risks in the workshop environment Objective 2.   Be able to apply health and safety practices  Picture of tool / equipmen What safety rules do you follow?  Why? Do you need to wear goggles?  Why? Do you need to tie your hair up?  Why? </vt:lpstr>
      <vt:lpstr>Coping saw picture Coping saw safety rules Use of Coping Saw</vt:lpstr>
      <vt:lpstr>Tenon saw picture Tenon saw safety rules Use of Tenon Saw</vt:lpstr>
      <vt:lpstr>Scroll saw picture Scroll saw rules Use of Scroll saw</vt:lpstr>
      <vt:lpstr>Pillar drill picture  Pillar drill safety rules Use of pillar drill</vt:lpstr>
      <vt:lpstr>Disc Sander picture  Disc Sander safety rules Use of Disc Sander 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4K Health and Safety study</dc:title>
  <dc:creator>SKeeper</dc:creator>
  <cp:lastModifiedBy>Claire Brickley</cp:lastModifiedBy>
  <cp:revision>91</cp:revision>
  <cp:lastPrinted>2020-03-02T14:17:10Z</cp:lastPrinted>
  <dcterms:created xsi:type="dcterms:W3CDTF">2015-09-06T18:45:06Z</dcterms:created>
  <dcterms:modified xsi:type="dcterms:W3CDTF">2020-03-23T15:51:51Z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0x0101007BCA728C141663448D0563B389C54636</vt:lpwstr>
  </property>
</Properties>
</file>