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9" r:id="rId4"/>
  </p:sldMasterIdLst>
  <p:notesMasterIdLst>
    <p:notesMasterId r:id="rId10"/>
  </p:notesMasterIdLst>
  <p:handoutMasterIdLst>
    <p:handoutMasterId r:id="rId11"/>
  </p:handoutMasterIdLst>
  <p:sldIdLst>
    <p:sldId id="283" r:id="rId5"/>
    <p:sldId id="262" r:id="rId6"/>
    <p:sldId id="271" r:id="rId7"/>
    <p:sldId id="272" r:id="rId8"/>
    <p:sldId id="273" r:id="rId9"/>
  </p:sldIdLst>
  <p:sldSz cx="9144000" cy="6858000" type="screen4x3"/>
  <p:notesSz cx="6858000" cy="9144000"/>
  <p:embeddedFontLst>
    <p:embeddedFont>
      <p:font typeface="Calibri Light" panose="020F0302020204030204" pitchFamily="34" charset="0"/>
      <p:regular r:id="rId12"/>
      <p:italic r:id="rId13"/>
    </p:embeddedFont>
    <p:embeddedFont>
      <p:font typeface="Sassoon Infant Rg" panose="02000503030000020003" charset="0"/>
      <p:regular r:id="rId14"/>
      <p:bold r:id="rId15"/>
    </p:embeddedFont>
    <p:embeddedFont>
      <p:font typeface="Calibri" panose="020F0502020204030204" pitchFamily="34" charset="0"/>
      <p:regular r:id="rId16"/>
      <p:bold r:id="rId17"/>
      <p:italic r:id="rId18"/>
      <p:boldItalic r:id="rId19"/>
    </p:embeddedFont>
    <p:embeddedFont>
      <p:font typeface="Twinkl SemiBold" charset="0"/>
      <p:bold r:id="rId20"/>
    </p:embeddedFont>
    <p:embeddedFont>
      <p:font typeface="Twinkl" charset="0"/>
      <p:regular r:id="rId21"/>
      <p:bold r:id="rId22"/>
    </p:embeddedFont>
    <p:embeddedFont>
      <p:font typeface="BPreplay" panose="02000503000000020004" charset="0"/>
      <p:regular r:id="rId23"/>
      <p:bold r:id="rId24"/>
      <p:italic r:id="rId25"/>
      <p:boldItalic r:id="rId26"/>
    </p:embeddedFont>
  </p:embeddedFontLst>
  <p:defaultTextStyle>
    <a:defPPr>
      <a:defRPr lang="en-US"/>
    </a:defPPr>
    <a:lvl1pPr algn="l" rtl="0" eaLnBrk="0" fontAlgn="base" hangingPunct="0">
      <a:spcBef>
        <a:spcPct val="0"/>
      </a:spcBef>
      <a:spcAft>
        <a:spcPct val="0"/>
      </a:spcAft>
      <a:defRPr kern="1200">
        <a:solidFill>
          <a:schemeClr val="tx1"/>
        </a:solidFill>
        <a:latin typeface="Twinkl" charset="0"/>
        <a:ea typeface="+mn-ea"/>
        <a:cs typeface="+mn-cs"/>
      </a:defRPr>
    </a:lvl1pPr>
    <a:lvl2pPr marL="457200" algn="l" rtl="0" eaLnBrk="0" fontAlgn="base" hangingPunct="0">
      <a:spcBef>
        <a:spcPct val="0"/>
      </a:spcBef>
      <a:spcAft>
        <a:spcPct val="0"/>
      </a:spcAft>
      <a:defRPr kern="1200">
        <a:solidFill>
          <a:schemeClr val="tx1"/>
        </a:solidFill>
        <a:latin typeface="Twinkl" charset="0"/>
        <a:ea typeface="+mn-ea"/>
        <a:cs typeface="+mn-cs"/>
      </a:defRPr>
    </a:lvl2pPr>
    <a:lvl3pPr marL="914400" algn="l" rtl="0" eaLnBrk="0" fontAlgn="base" hangingPunct="0">
      <a:spcBef>
        <a:spcPct val="0"/>
      </a:spcBef>
      <a:spcAft>
        <a:spcPct val="0"/>
      </a:spcAft>
      <a:defRPr kern="1200">
        <a:solidFill>
          <a:schemeClr val="tx1"/>
        </a:solidFill>
        <a:latin typeface="Twinkl" charset="0"/>
        <a:ea typeface="+mn-ea"/>
        <a:cs typeface="+mn-cs"/>
      </a:defRPr>
    </a:lvl3pPr>
    <a:lvl4pPr marL="1371600" algn="l" rtl="0" eaLnBrk="0" fontAlgn="base" hangingPunct="0">
      <a:spcBef>
        <a:spcPct val="0"/>
      </a:spcBef>
      <a:spcAft>
        <a:spcPct val="0"/>
      </a:spcAft>
      <a:defRPr kern="1200">
        <a:solidFill>
          <a:schemeClr val="tx1"/>
        </a:solidFill>
        <a:latin typeface="Twinkl" charset="0"/>
        <a:ea typeface="+mn-ea"/>
        <a:cs typeface="+mn-cs"/>
      </a:defRPr>
    </a:lvl4pPr>
    <a:lvl5pPr marL="1828800" algn="l" rtl="0" eaLnBrk="0" fontAlgn="base" hangingPunct="0">
      <a:spcBef>
        <a:spcPct val="0"/>
      </a:spcBef>
      <a:spcAft>
        <a:spcPct val="0"/>
      </a:spcAft>
      <a:defRPr kern="1200">
        <a:solidFill>
          <a:schemeClr val="tx1"/>
        </a:solidFill>
        <a:latin typeface="Twinkl" charset="0"/>
        <a:ea typeface="+mn-ea"/>
        <a:cs typeface="+mn-cs"/>
      </a:defRPr>
    </a:lvl5pPr>
    <a:lvl6pPr marL="2286000" algn="l" defTabSz="914400" rtl="0" eaLnBrk="1" latinLnBrk="0" hangingPunct="1">
      <a:defRPr kern="1200">
        <a:solidFill>
          <a:schemeClr val="tx1"/>
        </a:solidFill>
        <a:latin typeface="Twinkl" charset="0"/>
        <a:ea typeface="+mn-ea"/>
        <a:cs typeface="+mn-cs"/>
      </a:defRPr>
    </a:lvl6pPr>
    <a:lvl7pPr marL="2743200" algn="l" defTabSz="914400" rtl="0" eaLnBrk="1" latinLnBrk="0" hangingPunct="1">
      <a:defRPr kern="1200">
        <a:solidFill>
          <a:schemeClr val="tx1"/>
        </a:solidFill>
        <a:latin typeface="Twinkl" charset="0"/>
        <a:ea typeface="+mn-ea"/>
        <a:cs typeface="+mn-cs"/>
      </a:defRPr>
    </a:lvl7pPr>
    <a:lvl8pPr marL="3200400" algn="l" defTabSz="914400" rtl="0" eaLnBrk="1" latinLnBrk="0" hangingPunct="1">
      <a:defRPr kern="1200">
        <a:solidFill>
          <a:schemeClr val="tx1"/>
        </a:solidFill>
        <a:latin typeface="Twinkl" charset="0"/>
        <a:ea typeface="+mn-ea"/>
        <a:cs typeface="+mn-cs"/>
      </a:defRPr>
    </a:lvl8pPr>
    <a:lvl9pPr marL="3657600" algn="l" defTabSz="914400" rtl="0" eaLnBrk="1" latinLnBrk="0" hangingPunct="1">
      <a:defRPr kern="1200">
        <a:solidFill>
          <a:schemeClr val="tx1"/>
        </a:solidFill>
        <a:latin typeface="Twink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903">
          <p15:clr>
            <a:srgbClr val="A4A3A4"/>
          </p15:clr>
        </p15:guide>
        <p15:guide id="3" pos="340">
          <p15:clr>
            <a:srgbClr val="A4A3A4"/>
          </p15:clr>
        </p15:guide>
        <p15:guide id="4" orient="horz" pos="3702">
          <p15:clr>
            <a:srgbClr val="A4A3A4"/>
          </p15:clr>
        </p15:guide>
        <p15:guide id="5" pos="5397">
          <p15:clr>
            <a:srgbClr val="A4A3A4"/>
          </p15:clr>
        </p15:guide>
        <p15:guide id="6" orient="horz" pos="323">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DDFC"/>
    <a:srgbClr val="80C1EB"/>
    <a:srgbClr val="18A0DB"/>
    <a:srgbClr val="FFFFFF"/>
    <a:srgbClr val="4AA1D9"/>
    <a:srgbClr val="21A6F9"/>
    <a:srgbClr val="1C1C1C"/>
    <a:srgbClr val="2898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09" autoAdjust="0"/>
    <p:restoredTop sz="94660"/>
  </p:normalViewPr>
  <p:slideViewPr>
    <p:cSldViewPr snapToGrid="0">
      <p:cViewPr varScale="1">
        <p:scale>
          <a:sx n="76" d="100"/>
          <a:sy n="76" d="100"/>
        </p:scale>
        <p:origin x="1134" y="84"/>
      </p:cViewPr>
      <p:guideLst>
        <p:guide orient="horz" pos="2160"/>
        <p:guide pos="2903"/>
        <p:guide pos="340"/>
        <p:guide orient="horz" pos="3702"/>
        <p:guide pos="5397"/>
        <p:guide orient="horz" pos="323"/>
        <p:guide pos="476"/>
        <p:guide orient="horz" pos="482"/>
        <p:guide orient="horz" pos="3838"/>
        <p:guide pos="5284"/>
      </p:guideLst>
    </p:cSldViewPr>
  </p:slideViewPr>
  <p:notesTextViewPr>
    <p:cViewPr>
      <p:scale>
        <a:sx n="1" d="1"/>
        <a:sy n="1" d="1"/>
      </p:scale>
      <p:origin x="0" y="0"/>
    </p:cViewPr>
  </p:notesTextViewPr>
  <p:notesViewPr>
    <p:cSldViewPr snapToGrid="0">
      <p:cViewPr varScale="1">
        <p:scale>
          <a:sx n="78" d="100"/>
          <a:sy n="78" d="100"/>
        </p:scale>
        <p:origin x="1680"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font" Target="fonts/font15.fntdata"/><Relationship Id="rId3" Type="http://schemas.openxmlformats.org/officeDocument/2006/relationships/customXml" Target="../customXml/item3.xml"/><Relationship Id="rId21" Type="http://schemas.openxmlformats.org/officeDocument/2006/relationships/font" Target="fonts/font10.fntdata"/><Relationship Id="rId7" Type="http://schemas.openxmlformats.org/officeDocument/2006/relationships/slide" Target="slides/slide3.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2" Type="http://schemas.openxmlformats.org/officeDocument/2006/relationships/customXml" Target="../customXml/item2.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handoutMaster" Target="handoutMasters/handoutMaster1.xml"/><Relationship Id="rId24" Type="http://schemas.openxmlformats.org/officeDocument/2006/relationships/font" Target="fonts/font13.fntdata"/><Relationship Id="rId5" Type="http://schemas.openxmlformats.org/officeDocument/2006/relationships/slide" Target="slides/slide1.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viewProps" Target="viewProps.xml"/><Relationship Id="rId10" Type="http://schemas.openxmlformats.org/officeDocument/2006/relationships/notesMaster" Target="notesMasters/notesMaster1.xml"/><Relationship Id="rId19"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E46567D6-0979-4444-A0EF-888116856495}" type="datetimeFigureOut">
              <a:rPr lang="en-GB"/>
              <a:pPr>
                <a:defRPr/>
              </a:pPr>
              <a:t>05/06/2020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E4C4006D-F0F9-4191-A3A6-B942D442DCEE}" type="slidenum">
              <a:rPr lang="en-GB"/>
              <a:pPr>
                <a:defRPr/>
              </a:pPr>
              <a:t>‹#›</a:t>
            </a:fld>
            <a:endParaRPr lang="en-GB"/>
          </a:p>
        </p:txBody>
      </p:sp>
    </p:spTree>
    <p:extLst>
      <p:ext uri="{BB962C8B-B14F-4D97-AF65-F5344CB8AC3E}">
        <p14:creationId xmlns:p14="http://schemas.microsoft.com/office/powerpoint/2010/main" val="12031309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F12E6608-D458-48AA-99DB-DCAB830BC786}" type="datetimeFigureOut">
              <a:rPr lang="en-GB"/>
              <a:pPr>
                <a:defRPr/>
              </a:pPr>
              <a:t>05/06/2020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4FB62FCE-618A-41F0-BE47-BBAC8309C1FB}" type="slidenum">
              <a:rPr lang="en-GB"/>
              <a:pPr>
                <a:defRPr/>
              </a:pPr>
              <a:t>‹#›</a:t>
            </a:fld>
            <a:endParaRPr lang="en-GB"/>
          </a:p>
        </p:txBody>
      </p:sp>
    </p:spTree>
    <p:extLst>
      <p:ext uri="{BB962C8B-B14F-4D97-AF65-F5344CB8AC3E}">
        <p14:creationId xmlns:p14="http://schemas.microsoft.com/office/powerpoint/2010/main" val="20449970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A728D1B-3D43-4BDE-BD5A-A64EA72E8321}" type="datetimeFigureOut">
              <a:rPr lang="en-GB" smtClean="0"/>
              <a:t>05/06/2020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E68AAA-7C5B-47E7-BE4B-517C11726466}" type="slidenum">
              <a:rPr lang="en-GB" smtClean="0"/>
              <a:t>‹#›</a:t>
            </a:fld>
            <a:endParaRPr lang="en-GB"/>
          </a:p>
        </p:txBody>
      </p:sp>
    </p:spTree>
    <p:extLst>
      <p:ext uri="{BB962C8B-B14F-4D97-AF65-F5344CB8AC3E}">
        <p14:creationId xmlns:p14="http://schemas.microsoft.com/office/powerpoint/2010/main" val="302813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A728D1B-3D43-4BDE-BD5A-A64EA72E8321}" type="datetimeFigureOut">
              <a:rPr lang="en-GB" smtClean="0"/>
              <a:t>05/06/2020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E68AAA-7C5B-47E7-BE4B-517C11726466}" type="slidenum">
              <a:rPr lang="en-GB" smtClean="0"/>
              <a:t>‹#›</a:t>
            </a:fld>
            <a:endParaRPr lang="en-GB"/>
          </a:p>
        </p:txBody>
      </p:sp>
    </p:spTree>
    <p:extLst>
      <p:ext uri="{BB962C8B-B14F-4D97-AF65-F5344CB8AC3E}">
        <p14:creationId xmlns:p14="http://schemas.microsoft.com/office/powerpoint/2010/main" val="887092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A728D1B-3D43-4BDE-BD5A-A64EA72E8321}" type="datetimeFigureOut">
              <a:rPr lang="en-GB" smtClean="0"/>
              <a:t>05/06/2020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E68AAA-7C5B-47E7-BE4B-517C11726466}" type="slidenum">
              <a:rPr lang="en-GB" smtClean="0"/>
              <a:t>‹#›</a:t>
            </a:fld>
            <a:endParaRPr lang="en-GB"/>
          </a:p>
        </p:txBody>
      </p:sp>
    </p:spTree>
    <p:extLst>
      <p:ext uri="{BB962C8B-B14F-4D97-AF65-F5344CB8AC3E}">
        <p14:creationId xmlns:p14="http://schemas.microsoft.com/office/powerpoint/2010/main" val="27617580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05667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50" charset="0"/>
              </a:defRPr>
            </a:lvl1pPr>
          </a:lstStyle>
          <a:p>
            <a:endParaRPr lang="en-GB" dirty="0"/>
          </a:p>
        </p:txBody>
      </p:sp>
      <p:sp>
        <p:nvSpPr>
          <p:cNvPr id="7" name="Content Placeholder 11"/>
          <p:cNvSpPr>
            <a:spLocks noGrp="1"/>
          </p:cNvSpPr>
          <p:nvPr>
            <p:ph idx="1"/>
          </p:nvPr>
        </p:nvSpPr>
        <p:spPr>
          <a:xfrm>
            <a:off x="755651" y="1513946"/>
            <a:ext cx="7632700" cy="4578880"/>
          </a:xfrm>
        </p:spPr>
        <p:txBody>
          <a:bodyPr lIns="0" tIns="0" rIns="0" bIns="0"/>
          <a:lstStyle>
            <a:lvl1pPr marL="0" indent="0">
              <a:buNone/>
              <a:defRPr baseline="0"/>
            </a:lvl1pPr>
          </a:lstStyle>
          <a:p>
            <a:pPr lvl="0"/>
            <a:r>
              <a:rPr lang="en-US"/>
              <a:t>Edit Master text styles</a:t>
            </a:r>
          </a:p>
        </p:txBody>
      </p:sp>
    </p:spTree>
    <p:extLst>
      <p:ext uri="{BB962C8B-B14F-4D97-AF65-F5344CB8AC3E}">
        <p14:creationId xmlns:p14="http://schemas.microsoft.com/office/powerpoint/2010/main" val="472116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2"/>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3"/>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SemiBold" pitchFamily="50" charset="0"/>
              </a:rPr>
              <a:t>Success Criteria</a:t>
            </a:r>
          </a:p>
        </p:txBody>
      </p:sp>
      <p:sp>
        <p:nvSpPr>
          <p:cNvPr id="6" name="Title 1"/>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SemiBold" pitchFamily="50" charset="0"/>
              </a:rPr>
              <a:t>Aim</a:t>
            </a:r>
          </a:p>
        </p:txBody>
      </p:sp>
      <p:sp>
        <p:nvSpPr>
          <p:cNvPr id="7" name="Content Placeholder 15"/>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spTree>
    <p:extLst>
      <p:ext uri="{BB962C8B-B14F-4D97-AF65-F5344CB8AC3E}">
        <p14:creationId xmlns:p14="http://schemas.microsoft.com/office/powerpoint/2010/main" val="1151487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A728D1B-3D43-4BDE-BD5A-A64EA72E8321}" type="datetimeFigureOut">
              <a:rPr lang="en-GB" smtClean="0"/>
              <a:t>05/06/2020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E68AAA-7C5B-47E7-BE4B-517C11726466}" type="slidenum">
              <a:rPr lang="en-GB" smtClean="0"/>
              <a:t>‹#›</a:t>
            </a:fld>
            <a:endParaRPr lang="en-GB"/>
          </a:p>
        </p:txBody>
      </p:sp>
      <p:sp>
        <p:nvSpPr>
          <p:cNvPr id="7" name="Rounded Rectangle 6"/>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1978215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728D1B-3D43-4BDE-BD5A-A64EA72E8321}" type="datetimeFigureOut">
              <a:rPr lang="en-GB" smtClean="0"/>
              <a:t>05/06/2020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E68AAA-7C5B-47E7-BE4B-517C11726466}" type="slidenum">
              <a:rPr lang="en-GB" smtClean="0"/>
              <a:t>‹#›</a:t>
            </a:fld>
            <a:endParaRPr lang="en-GB"/>
          </a:p>
        </p:txBody>
      </p:sp>
    </p:spTree>
    <p:extLst>
      <p:ext uri="{BB962C8B-B14F-4D97-AF65-F5344CB8AC3E}">
        <p14:creationId xmlns:p14="http://schemas.microsoft.com/office/powerpoint/2010/main" val="3185047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A728D1B-3D43-4BDE-BD5A-A64EA72E8321}" type="datetimeFigureOut">
              <a:rPr lang="en-GB" smtClean="0"/>
              <a:t>05/06/2020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E68AAA-7C5B-47E7-BE4B-517C11726466}" type="slidenum">
              <a:rPr lang="en-GB" smtClean="0"/>
              <a:t>‹#›</a:t>
            </a:fld>
            <a:endParaRPr lang="en-GB"/>
          </a:p>
        </p:txBody>
      </p:sp>
    </p:spTree>
    <p:extLst>
      <p:ext uri="{BB962C8B-B14F-4D97-AF65-F5344CB8AC3E}">
        <p14:creationId xmlns:p14="http://schemas.microsoft.com/office/powerpoint/2010/main" val="1690352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A728D1B-3D43-4BDE-BD5A-A64EA72E8321}" type="datetimeFigureOut">
              <a:rPr lang="en-GB" smtClean="0"/>
              <a:t>05/06/2020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6E68AAA-7C5B-47E7-BE4B-517C11726466}" type="slidenum">
              <a:rPr lang="en-GB" smtClean="0"/>
              <a:t>‹#›</a:t>
            </a:fld>
            <a:endParaRPr lang="en-GB"/>
          </a:p>
        </p:txBody>
      </p:sp>
    </p:spTree>
    <p:extLst>
      <p:ext uri="{BB962C8B-B14F-4D97-AF65-F5344CB8AC3E}">
        <p14:creationId xmlns:p14="http://schemas.microsoft.com/office/powerpoint/2010/main" val="3908429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A728D1B-3D43-4BDE-BD5A-A64EA72E8321}" type="datetimeFigureOut">
              <a:rPr lang="en-GB" smtClean="0"/>
              <a:t>05/06/2020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E68AAA-7C5B-47E7-BE4B-517C11726466}" type="slidenum">
              <a:rPr lang="en-GB" smtClean="0"/>
              <a:t>‹#›</a:t>
            </a:fld>
            <a:endParaRPr lang="en-GB"/>
          </a:p>
        </p:txBody>
      </p:sp>
    </p:spTree>
    <p:extLst>
      <p:ext uri="{BB962C8B-B14F-4D97-AF65-F5344CB8AC3E}">
        <p14:creationId xmlns:p14="http://schemas.microsoft.com/office/powerpoint/2010/main" val="3083485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728D1B-3D43-4BDE-BD5A-A64EA72E8321}" type="datetimeFigureOut">
              <a:rPr lang="en-GB" smtClean="0"/>
              <a:t>05/06/2020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E68AAA-7C5B-47E7-BE4B-517C11726466}" type="slidenum">
              <a:rPr lang="en-GB" smtClean="0"/>
              <a:t>‹#›</a:t>
            </a:fld>
            <a:endParaRPr lang="en-GB"/>
          </a:p>
        </p:txBody>
      </p:sp>
    </p:spTree>
    <p:extLst>
      <p:ext uri="{BB962C8B-B14F-4D97-AF65-F5344CB8AC3E}">
        <p14:creationId xmlns:p14="http://schemas.microsoft.com/office/powerpoint/2010/main" val="2911241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728D1B-3D43-4BDE-BD5A-A64EA72E8321}" type="datetimeFigureOut">
              <a:rPr lang="en-GB" smtClean="0"/>
              <a:t>05/06/2020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E68AAA-7C5B-47E7-BE4B-517C11726466}" type="slidenum">
              <a:rPr lang="en-GB" smtClean="0"/>
              <a:t>‹#›</a:t>
            </a:fld>
            <a:endParaRPr lang="en-GB"/>
          </a:p>
        </p:txBody>
      </p:sp>
    </p:spTree>
    <p:extLst>
      <p:ext uri="{BB962C8B-B14F-4D97-AF65-F5344CB8AC3E}">
        <p14:creationId xmlns:p14="http://schemas.microsoft.com/office/powerpoint/2010/main" val="662686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728D1B-3D43-4BDE-BD5A-A64EA72E8321}" type="datetimeFigureOut">
              <a:rPr lang="en-GB" smtClean="0"/>
              <a:t>05/06/2020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E68AAA-7C5B-47E7-BE4B-517C11726466}" type="slidenum">
              <a:rPr lang="en-GB" smtClean="0"/>
              <a:t>‹#›</a:t>
            </a:fld>
            <a:endParaRPr lang="en-GB"/>
          </a:p>
        </p:txBody>
      </p:sp>
    </p:spTree>
    <p:extLst>
      <p:ext uri="{BB962C8B-B14F-4D97-AF65-F5344CB8AC3E}">
        <p14:creationId xmlns:p14="http://schemas.microsoft.com/office/powerpoint/2010/main" val="1374120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A728D1B-3D43-4BDE-BD5A-A64EA72E8321}" type="datetimeFigureOut">
              <a:rPr lang="en-GB" smtClean="0"/>
              <a:t>05/06/2020</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6E68AAA-7C5B-47E7-BE4B-517C11726466}" type="slidenum">
              <a:rPr lang="en-GB" smtClean="0"/>
              <a:t>‹#›</a:t>
            </a:fld>
            <a:endParaRPr lang="en-GB"/>
          </a:p>
        </p:txBody>
      </p:sp>
    </p:spTree>
    <p:extLst>
      <p:ext uri="{BB962C8B-B14F-4D97-AF65-F5344CB8AC3E}">
        <p14:creationId xmlns:p14="http://schemas.microsoft.com/office/powerpoint/2010/main" val="87120675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696" r:id="rId13"/>
    <p:sldLayoutId id="2147483697"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73113"/>
            <a:ext cx="8220075" cy="717550"/>
          </a:xfrm>
        </p:spPr>
        <p:txBody>
          <a:bodyPr rtlCol="0"/>
          <a:lstStyle/>
          <a:p>
            <a:pPr eaLnBrk="1" fontAlgn="auto" hangingPunct="1">
              <a:spcAft>
                <a:spcPts val="0"/>
              </a:spcAft>
              <a:defRPr/>
            </a:pPr>
            <a:r>
              <a:rPr lang="en-GB" dirty="0">
                <a:solidFill>
                  <a:schemeClr val="tx1"/>
                </a:solidFill>
                <a:latin typeface="+mn-lt"/>
              </a:rPr>
              <a:t>Early Life</a:t>
            </a:r>
          </a:p>
        </p:txBody>
      </p:sp>
      <p:sp>
        <p:nvSpPr>
          <p:cNvPr id="13" name="Content Placeholder 6"/>
          <p:cNvSpPr txBox="1">
            <a:spLocks/>
          </p:cNvSpPr>
          <p:nvPr/>
        </p:nvSpPr>
        <p:spPr>
          <a:xfrm>
            <a:off x="755650" y="1490663"/>
            <a:ext cx="7632700" cy="458787"/>
          </a:xfrm>
          <a:prstGeom prst="roundRect">
            <a:avLst>
              <a:gd name="adj" fmla="val 0"/>
            </a:avLst>
          </a:prstGeom>
          <a:solidFill>
            <a:schemeClr val="accent6">
              <a:lumMod val="60000"/>
              <a:lumOff val="40000"/>
            </a:schemeClr>
          </a:solidFill>
          <a:ln w="25400">
            <a:noFill/>
          </a:ln>
        </p:spPr>
        <p:txBody>
          <a:bodyPr lIns="108000" tIns="108000" rIns="108000" bIns="108000"/>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mn-lt"/>
              </a:rPr>
              <a:t>Roald Dahl was born on 13</a:t>
            </a:r>
            <a:r>
              <a:rPr lang="en-GB" baseline="30000" dirty="0">
                <a:latin typeface="+mn-lt"/>
              </a:rPr>
              <a:t>th</a:t>
            </a:r>
            <a:r>
              <a:rPr lang="en-GB" dirty="0">
                <a:latin typeface="+mn-lt"/>
              </a:rPr>
              <a:t> September 1916 in </a:t>
            </a:r>
            <a:r>
              <a:rPr lang="en-GB" dirty="0" err="1">
                <a:latin typeface="+mn-lt"/>
              </a:rPr>
              <a:t>Llandaff</a:t>
            </a:r>
            <a:r>
              <a:rPr lang="en-GB" dirty="0">
                <a:latin typeface="+mn-lt"/>
              </a:rPr>
              <a:t>, Wales.</a:t>
            </a:r>
          </a:p>
        </p:txBody>
      </p:sp>
      <p:sp>
        <p:nvSpPr>
          <p:cNvPr id="2" name="Rectangle 1"/>
          <p:cNvSpPr/>
          <p:nvPr/>
        </p:nvSpPr>
        <p:spPr>
          <a:xfrm>
            <a:off x="750888" y="2078038"/>
            <a:ext cx="7632700" cy="1200150"/>
          </a:xfrm>
          <a:prstGeom prst="rect">
            <a:avLst/>
          </a:prstGeom>
          <a:solidFill>
            <a:schemeClr val="accent2">
              <a:lumMod val="60000"/>
              <a:lumOff val="40000"/>
            </a:schemeClr>
          </a:solidFill>
        </p:spPr>
        <p:txBody>
          <a:bodyPr lIns="108000">
            <a:spAutoFit/>
          </a:bodyPr>
          <a:lstStyle/>
          <a:p>
            <a:pPr eaLnBrk="1" fontAlgn="auto" hangingPunct="1">
              <a:spcBef>
                <a:spcPts val="0"/>
              </a:spcBef>
              <a:spcAft>
                <a:spcPts val="0"/>
              </a:spcAft>
              <a:defRPr/>
            </a:pPr>
            <a:r>
              <a:rPr lang="en-GB" dirty="0">
                <a:latin typeface="+mn-lt"/>
              </a:rPr>
              <a:t>His parents were from Norway. He had an older sister called </a:t>
            </a:r>
            <a:r>
              <a:rPr lang="en-GB" dirty="0" err="1">
                <a:latin typeface="+mn-lt"/>
              </a:rPr>
              <a:t>Astri</a:t>
            </a:r>
            <a:r>
              <a:rPr lang="en-GB" dirty="0">
                <a:latin typeface="+mn-lt"/>
              </a:rPr>
              <a:t>, but she died from meningitis in 1920 when she was only 7. Roald’s father was so sad that he fell ill from pneumonia and also died a few weeks later. </a:t>
            </a:r>
          </a:p>
        </p:txBody>
      </p:sp>
      <p:sp>
        <p:nvSpPr>
          <p:cNvPr id="5" name="Rectangle 4"/>
          <p:cNvSpPr/>
          <p:nvPr/>
        </p:nvSpPr>
        <p:spPr>
          <a:xfrm>
            <a:off x="750888" y="3406775"/>
            <a:ext cx="7632700" cy="646113"/>
          </a:xfrm>
          <a:prstGeom prst="rect">
            <a:avLst/>
          </a:prstGeom>
          <a:solidFill>
            <a:schemeClr val="accent3">
              <a:lumMod val="60000"/>
              <a:lumOff val="40000"/>
            </a:schemeClr>
          </a:solidFill>
        </p:spPr>
        <p:txBody>
          <a:bodyPr lIns="108000">
            <a:spAutoFit/>
          </a:bodyPr>
          <a:lstStyle/>
          <a:p>
            <a:pPr eaLnBrk="1" fontAlgn="auto" hangingPunct="1">
              <a:spcBef>
                <a:spcPts val="0"/>
              </a:spcBef>
              <a:spcAft>
                <a:spcPts val="0"/>
              </a:spcAft>
              <a:defRPr/>
            </a:pPr>
            <a:r>
              <a:rPr lang="en-GB" dirty="0">
                <a:latin typeface="+mn-lt"/>
              </a:rPr>
              <a:t>At this time, Roald’s mother was pregnant with her third child, who was born in the autumn. She was called </a:t>
            </a:r>
            <a:r>
              <a:rPr lang="en-GB" dirty="0" err="1">
                <a:latin typeface="+mn-lt"/>
              </a:rPr>
              <a:t>Asta</a:t>
            </a:r>
            <a:r>
              <a:rPr lang="en-GB" dirty="0">
                <a:latin typeface="+mn-lt"/>
              </a:rPr>
              <a:t>.</a:t>
            </a:r>
          </a:p>
        </p:txBody>
      </p:sp>
      <p:pic>
        <p:nvPicPr>
          <p:cNvPr id="8198" name="Picture 6"/>
          <p:cNvPicPr>
            <a:picLocks noChangeAspect="1"/>
          </p:cNvPicPr>
          <p:nvPr/>
        </p:nvPicPr>
        <p:blipFill>
          <a:blip r:embed="rId2" cstate="print">
            <a:extLst>
              <a:ext uri="{28A0092B-C50C-407E-A947-70E740481C1C}">
                <a14:useLocalDpi xmlns:a14="http://schemas.microsoft.com/office/drawing/2010/main" val="0"/>
              </a:ext>
            </a:extLst>
          </a:blip>
          <a:srcRect r="2962" b="21263"/>
          <a:stretch>
            <a:fillRect/>
          </a:stretch>
        </p:blipFill>
        <p:spPr bwMode="auto">
          <a:xfrm>
            <a:off x="6145213" y="4181475"/>
            <a:ext cx="2532062"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0888" y="4181475"/>
            <a:ext cx="3222625"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2" presetClass="entr" presetSubtype="8"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 calcmode="lin" valueType="num">
                                      <p:cBhvr additive="base">
                                        <p:cTn id="9" dur="500" fill="hold"/>
                                        <p:tgtEl>
                                          <p:spTgt spid="18"/>
                                        </p:tgtEl>
                                        <p:attrNameLst>
                                          <p:attrName>ppt_x</p:attrName>
                                        </p:attrNameLst>
                                      </p:cBhvr>
                                      <p:tavLst>
                                        <p:tav tm="0">
                                          <p:val>
                                            <p:strVal val="0-#ppt_w/2"/>
                                          </p:val>
                                        </p:tav>
                                        <p:tav tm="100000">
                                          <p:val>
                                            <p:strVal val="#ppt_x"/>
                                          </p:val>
                                        </p:tav>
                                      </p:tavLst>
                                    </p:anim>
                                    <p:anim calcmode="lin" valueType="num">
                                      <p:cBhvr additive="base">
                                        <p:cTn id="10"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2794000"/>
            <a:ext cx="4595813" cy="329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457200" y="773113"/>
            <a:ext cx="8220075" cy="717550"/>
          </a:xfrm>
        </p:spPr>
        <p:txBody>
          <a:bodyPr rtlCol="0"/>
          <a:lstStyle/>
          <a:p>
            <a:pPr eaLnBrk="1" fontAlgn="auto" hangingPunct="1">
              <a:spcAft>
                <a:spcPts val="0"/>
              </a:spcAft>
              <a:defRPr/>
            </a:pPr>
            <a:r>
              <a:rPr lang="en-GB" dirty="0">
                <a:solidFill>
                  <a:schemeClr val="tx1"/>
                </a:solidFill>
              </a:rPr>
              <a:t>Education</a:t>
            </a:r>
            <a:endParaRPr lang="en-GB" dirty="0">
              <a:solidFill>
                <a:schemeClr val="tx1"/>
              </a:solidFill>
              <a:latin typeface="+mn-lt"/>
            </a:endParaRPr>
          </a:p>
        </p:txBody>
      </p:sp>
      <p:sp>
        <p:nvSpPr>
          <p:cNvPr id="9220" name="TextBox 21"/>
          <p:cNvSpPr txBox="1">
            <a:spLocks noChangeArrowheads="1"/>
          </p:cNvSpPr>
          <p:nvPr/>
        </p:nvSpPr>
        <p:spPr bwMode="auto">
          <a:xfrm>
            <a:off x="1271588" y="6176963"/>
            <a:ext cx="3563937"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ea typeface="Sassoon Infant Rg" panose="02000503030000020003" charset="0"/>
                <a:cs typeface="Sassoon Infant Rg" panose="02000503030000020003" charset="0"/>
              </a:defRPr>
            </a:lvl9pPr>
          </a:lstStyle>
          <a:p>
            <a:pPr algn="ctr" eaLnBrk="1" hangingPunct="1">
              <a:lnSpc>
                <a:spcPct val="100000"/>
              </a:lnSpc>
              <a:spcBef>
                <a:spcPct val="0"/>
              </a:spcBef>
              <a:buFont typeface="Arial" panose="020B0604020202020204" pitchFamily="34" charset="0"/>
              <a:buNone/>
            </a:pPr>
            <a:r>
              <a:rPr lang="en-GB" altLang="en-US" sz="500">
                <a:solidFill>
                  <a:schemeClr val="tx1"/>
                </a:solidFill>
                <a:latin typeface="BPreplay" panose="02000503000000020004" charset="0"/>
              </a:rPr>
              <a:t>Photo courtesy of (oldeyankee@flickr.com) - granted under creative commons licence – attribution</a:t>
            </a:r>
          </a:p>
        </p:txBody>
      </p:sp>
      <p:sp>
        <p:nvSpPr>
          <p:cNvPr id="13" name="Content Placeholder 6"/>
          <p:cNvSpPr txBox="1">
            <a:spLocks/>
          </p:cNvSpPr>
          <p:nvPr/>
        </p:nvSpPr>
        <p:spPr>
          <a:xfrm>
            <a:off x="755650" y="1490663"/>
            <a:ext cx="4595813" cy="1162050"/>
          </a:xfrm>
          <a:prstGeom prst="roundRect">
            <a:avLst>
              <a:gd name="adj" fmla="val 0"/>
            </a:avLst>
          </a:prstGeom>
          <a:solidFill>
            <a:schemeClr val="accent6">
              <a:lumMod val="60000"/>
              <a:lumOff val="40000"/>
            </a:schemeClr>
          </a:solidFill>
          <a:ln w="25400">
            <a:noFill/>
          </a:ln>
        </p:spPr>
        <p:txBody>
          <a:bodyPr lIns="108000" tIns="108000" rIns="108000" bIns="108000"/>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mn-lt"/>
              </a:rPr>
              <a:t>Roald went to school in Wales, but after he had got into trouble too many times, his mother sent him to a boarding school in Weston-Super-Mare. </a:t>
            </a:r>
          </a:p>
        </p:txBody>
      </p:sp>
      <p:sp>
        <p:nvSpPr>
          <p:cNvPr id="8" name="Content Placeholder 6"/>
          <p:cNvSpPr txBox="1">
            <a:spLocks/>
          </p:cNvSpPr>
          <p:nvPr/>
        </p:nvSpPr>
        <p:spPr>
          <a:xfrm>
            <a:off x="755650" y="2794000"/>
            <a:ext cx="4595813" cy="396875"/>
          </a:xfrm>
          <a:prstGeom prst="roundRect">
            <a:avLst>
              <a:gd name="adj" fmla="val 0"/>
            </a:avLst>
          </a:prstGeom>
          <a:solidFill>
            <a:schemeClr val="accent3">
              <a:lumMod val="40000"/>
              <a:lumOff val="60000"/>
            </a:schemeClr>
          </a:solidFill>
          <a:ln w="25400">
            <a:noFill/>
          </a:ln>
        </p:spPr>
        <p:txBody>
          <a:bodyPr lIns="108000" tIns="108000" rIns="108000" bIns="108000"/>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spcAft>
                <a:spcPts val="0"/>
              </a:spcAft>
              <a:defRPr/>
            </a:pPr>
            <a:r>
              <a:rPr lang="en-GB" dirty="0" err="1">
                <a:latin typeface="+mn-lt"/>
              </a:rPr>
              <a:t>Repton</a:t>
            </a:r>
            <a:r>
              <a:rPr lang="en-GB" dirty="0">
                <a:latin typeface="+mn-lt"/>
              </a:rPr>
              <a:t> Village</a:t>
            </a:r>
          </a:p>
        </p:txBody>
      </p:sp>
      <p:sp>
        <p:nvSpPr>
          <p:cNvPr id="4" name="Rectangle 3"/>
          <p:cNvSpPr/>
          <p:nvPr/>
        </p:nvSpPr>
        <p:spPr>
          <a:xfrm>
            <a:off x="5486400" y="1436688"/>
            <a:ext cx="2901950" cy="923925"/>
          </a:xfrm>
          <a:prstGeom prst="rect">
            <a:avLst/>
          </a:prstGeom>
          <a:solidFill>
            <a:schemeClr val="accent2">
              <a:lumMod val="60000"/>
              <a:lumOff val="40000"/>
            </a:schemeClr>
          </a:solidFill>
        </p:spPr>
        <p:txBody>
          <a:bodyPr>
            <a:spAutoFit/>
          </a:bodyPr>
          <a:lstStyle/>
          <a:p>
            <a:pPr eaLnBrk="1" fontAlgn="auto" hangingPunct="1">
              <a:spcBef>
                <a:spcPts val="0"/>
              </a:spcBef>
              <a:spcAft>
                <a:spcPts val="0"/>
              </a:spcAft>
              <a:defRPr/>
            </a:pPr>
            <a:r>
              <a:rPr lang="en-GB" dirty="0">
                <a:latin typeface="+mn-lt"/>
              </a:rPr>
              <a:t>He later attended </a:t>
            </a:r>
            <a:r>
              <a:rPr lang="en-GB" dirty="0" err="1">
                <a:latin typeface="+mn-lt"/>
              </a:rPr>
              <a:t>Repton</a:t>
            </a:r>
            <a:r>
              <a:rPr lang="en-GB" dirty="0">
                <a:latin typeface="+mn-lt"/>
              </a:rPr>
              <a:t> Public School in South Derbyshire. </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4981575"/>
            <a:ext cx="2901950"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5486400" y="2516188"/>
            <a:ext cx="2901950" cy="2308225"/>
          </a:xfrm>
          <a:prstGeom prst="rect">
            <a:avLst/>
          </a:prstGeom>
          <a:solidFill>
            <a:schemeClr val="accent2">
              <a:lumMod val="60000"/>
              <a:lumOff val="40000"/>
            </a:schemeClr>
          </a:solidFill>
        </p:spPr>
        <p:txBody>
          <a:bodyPr>
            <a:spAutoFit/>
          </a:bodyPr>
          <a:lstStyle/>
          <a:p>
            <a:pPr eaLnBrk="1" fontAlgn="auto" hangingPunct="1">
              <a:spcBef>
                <a:spcPts val="0"/>
              </a:spcBef>
              <a:spcAft>
                <a:spcPts val="0"/>
              </a:spcAft>
              <a:defRPr/>
            </a:pPr>
            <a:r>
              <a:rPr lang="en-GB" dirty="0">
                <a:latin typeface="+mn-lt"/>
              </a:rPr>
              <a:t>The boys at the school were sometimes asked to be chocolate testers for a famous chocolate company. This experience later inspired the book ‘Charlie and the Chocolate Factory’.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P spid="4"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73113"/>
            <a:ext cx="8220075" cy="717550"/>
          </a:xfrm>
        </p:spPr>
        <p:txBody>
          <a:bodyPr rtlCol="0"/>
          <a:lstStyle/>
          <a:p>
            <a:pPr eaLnBrk="1" fontAlgn="auto" hangingPunct="1">
              <a:spcAft>
                <a:spcPts val="0"/>
              </a:spcAft>
              <a:defRPr/>
            </a:pPr>
            <a:r>
              <a:rPr lang="en-GB" dirty="0">
                <a:solidFill>
                  <a:schemeClr val="tx1"/>
                </a:solidFill>
              </a:rPr>
              <a:t>A Young Man</a:t>
            </a:r>
            <a:endParaRPr lang="en-GB" dirty="0">
              <a:solidFill>
                <a:schemeClr val="tx1"/>
              </a:solidFill>
              <a:latin typeface="+mn-lt"/>
            </a:endParaRPr>
          </a:p>
        </p:txBody>
      </p:sp>
      <p:sp>
        <p:nvSpPr>
          <p:cNvPr id="13" name="Content Placeholder 6"/>
          <p:cNvSpPr txBox="1">
            <a:spLocks/>
          </p:cNvSpPr>
          <p:nvPr/>
        </p:nvSpPr>
        <p:spPr>
          <a:xfrm>
            <a:off x="755650" y="1520825"/>
            <a:ext cx="3816350" cy="863600"/>
          </a:xfrm>
          <a:prstGeom prst="roundRect">
            <a:avLst>
              <a:gd name="adj" fmla="val 0"/>
            </a:avLst>
          </a:prstGeom>
          <a:noFill/>
          <a:ln w="25400">
            <a:noFill/>
          </a:ln>
        </p:spPr>
        <p:txBody>
          <a:bodyPr lIns="0" tIns="108000" rIns="108000" bIns="108000"/>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endParaRPr lang="en-GB" sz="1600" dirty="0">
              <a:latin typeface="+mn-lt"/>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490663"/>
            <a:ext cx="3359150" cy="460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Box 21"/>
          <p:cNvSpPr txBox="1">
            <a:spLocks noChangeArrowheads="1"/>
          </p:cNvSpPr>
          <p:nvPr/>
        </p:nvSpPr>
        <p:spPr bwMode="auto">
          <a:xfrm>
            <a:off x="5446713" y="6188075"/>
            <a:ext cx="2941637"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ea typeface="Sassoon Infant Rg" panose="02000503030000020003" charset="0"/>
                <a:cs typeface="Sassoon Infant Rg" panose="02000503030000020003" charset="0"/>
              </a:defRPr>
            </a:lvl9pPr>
          </a:lstStyle>
          <a:p>
            <a:pPr algn="ctr" eaLnBrk="1" hangingPunct="1">
              <a:lnSpc>
                <a:spcPct val="100000"/>
              </a:lnSpc>
              <a:spcBef>
                <a:spcPct val="0"/>
              </a:spcBef>
              <a:buFont typeface="Arial" panose="020B0604020202020204" pitchFamily="34" charset="0"/>
              <a:buNone/>
            </a:pPr>
            <a:r>
              <a:rPr lang="en-GB" altLang="en-US" sz="500">
                <a:solidFill>
                  <a:schemeClr val="tx1"/>
                </a:solidFill>
                <a:latin typeface="BPreplay" panose="02000503000000020004" charset="0"/>
              </a:rPr>
              <a:t>Photo courtesy of (libraryofcongress@Wikimedia.org)    </a:t>
            </a:r>
          </a:p>
          <a:p>
            <a:pPr algn="ctr" eaLnBrk="1" hangingPunct="1">
              <a:lnSpc>
                <a:spcPct val="100000"/>
              </a:lnSpc>
              <a:spcBef>
                <a:spcPct val="0"/>
              </a:spcBef>
              <a:buFont typeface="Arial" panose="020B0604020202020204" pitchFamily="34" charset="0"/>
              <a:buNone/>
            </a:pPr>
            <a:r>
              <a:rPr lang="en-GB" altLang="en-US" sz="500">
                <a:solidFill>
                  <a:schemeClr val="tx1"/>
                </a:solidFill>
                <a:latin typeface="BPreplay" panose="02000503000000020004" charset="0"/>
              </a:rPr>
              <a:t>Granted under creative commons licence – attribution</a:t>
            </a:r>
          </a:p>
        </p:txBody>
      </p:sp>
      <p:sp>
        <p:nvSpPr>
          <p:cNvPr id="16" name="Rectangle 15"/>
          <p:cNvSpPr/>
          <p:nvPr/>
        </p:nvSpPr>
        <p:spPr>
          <a:xfrm>
            <a:off x="755650" y="1490663"/>
            <a:ext cx="4127500" cy="1200150"/>
          </a:xfrm>
          <a:prstGeom prst="rect">
            <a:avLst/>
          </a:prstGeom>
          <a:solidFill>
            <a:schemeClr val="accent6">
              <a:lumMod val="60000"/>
              <a:lumOff val="40000"/>
            </a:schemeClr>
          </a:solidFill>
        </p:spPr>
        <p:txBody>
          <a:bodyPr>
            <a:spAutoFit/>
          </a:bodyPr>
          <a:lstStyle/>
          <a:p>
            <a:pPr eaLnBrk="1" fontAlgn="auto" hangingPunct="1">
              <a:spcBef>
                <a:spcPts val="0"/>
              </a:spcBef>
              <a:spcAft>
                <a:spcPts val="0"/>
              </a:spcAft>
              <a:defRPr/>
            </a:pPr>
            <a:r>
              <a:rPr lang="en-GB" dirty="0">
                <a:latin typeface="+mn-lt"/>
              </a:rPr>
              <a:t>After school, Roald’s mother offered to pay for him to attend Cambridge University, but he wanted adventure.</a:t>
            </a:r>
          </a:p>
          <a:p>
            <a:pPr eaLnBrk="1" fontAlgn="auto" hangingPunct="1">
              <a:spcBef>
                <a:spcPts val="0"/>
              </a:spcBef>
              <a:spcAft>
                <a:spcPts val="0"/>
              </a:spcAft>
              <a:defRPr/>
            </a:pPr>
            <a:r>
              <a:rPr lang="en-GB" dirty="0">
                <a:latin typeface="+mn-lt"/>
              </a:rPr>
              <a:t> </a:t>
            </a:r>
          </a:p>
        </p:txBody>
      </p:sp>
      <p:sp>
        <p:nvSpPr>
          <p:cNvPr id="18" name="Rectangle 17"/>
          <p:cNvSpPr/>
          <p:nvPr/>
        </p:nvSpPr>
        <p:spPr>
          <a:xfrm>
            <a:off x="755650" y="4600575"/>
            <a:ext cx="4127500" cy="1477963"/>
          </a:xfrm>
          <a:prstGeom prst="rect">
            <a:avLst/>
          </a:prstGeom>
          <a:solidFill>
            <a:schemeClr val="accent3">
              <a:lumMod val="60000"/>
              <a:lumOff val="40000"/>
            </a:schemeClr>
          </a:solidFill>
        </p:spPr>
        <p:txBody>
          <a:bodyPr>
            <a:spAutoFit/>
          </a:bodyPr>
          <a:lstStyle/>
          <a:p>
            <a:pPr eaLnBrk="1" fontAlgn="auto" hangingPunct="1">
              <a:spcBef>
                <a:spcPts val="0"/>
              </a:spcBef>
              <a:spcAft>
                <a:spcPts val="0"/>
              </a:spcAft>
              <a:defRPr/>
            </a:pPr>
            <a:r>
              <a:rPr lang="en-GB" dirty="0">
                <a:latin typeface="+mn-lt"/>
              </a:rPr>
              <a:t>He was sent to Africa for 3 years, but after only one year, the Second World War broke out, so he enlisted with the Royal Air Force and became a pilot.</a:t>
            </a:r>
          </a:p>
          <a:p>
            <a:pPr eaLnBrk="1" fontAlgn="auto" hangingPunct="1">
              <a:spcBef>
                <a:spcPts val="0"/>
              </a:spcBef>
              <a:spcAft>
                <a:spcPts val="0"/>
              </a:spcAft>
              <a:defRPr/>
            </a:pPr>
            <a:endParaRPr lang="en-GB" dirty="0">
              <a:latin typeface="+mn-lt"/>
            </a:endParaRPr>
          </a:p>
        </p:txBody>
      </p:sp>
      <p:sp>
        <p:nvSpPr>
          <p:cNvPr id="8" name="Rectangle 7"/>
          <p:cNvSpPr/>
          <p:nvPr/>
        </p:nvSpPr>
        <p:spPr>
          <a:xfrm>
            <a:off x="755650" y="2913063"/>
            <a:ext cx="4127500" cy="1477962"/>
          </a:xfrm>
          <a:prstGeom prst="rect">
            <a:avLst/>
          </a:prstGeom>
          <a:solidFill>
            <a:schemeClr val="accent2">
              <a:lumMod val="60000"/>
              <a:lumOff val="40000"/>
            </a:schemeClr>
          </a:solidFill>
        </p:spPr>
        <p:txBody>
          <a:bodyPr>
            <a:spAutoFit/>
          </a:bodyPr>
          <a:lstStyle/>
          <a:p>
            <a:pPr eaLnBrk="1" fontAlgn="auto" hangingPunct="1">
              <a:spcBef>
                <a:spcPts val="0"/>
              </a:spcBef>
              <a:spcAft>
                <a:spcPts val="0"/>
              </a:spcAft>
              <a:defRPr/>
            </a:pPr>
            <a:r>
              <a:rPr lang="en-GB" dirty="0">
                <a:latin typeface="+mn-lt"/>
              </a:rPr>
              <a:t>He went on an expedition to Newfoundland, and then joined an oil company so that he could work abroad. </a:t>
            </a:r>
          </a:p>
          <a:p>
            <a:pPr eaLnBrk="1" fontAlgn="auto" hangingPunct="1">
              <a:spcBef>
                <a:spcPts val="0"/>
              </a:spcBef>
              <a:spcAft>
                <a:spcPts val="0"/>
              </a:spcAft>
              <a:defRPr/>
            </a:pPr>
            <a:endParaRPr lang="en-GB" dirty="0">
              <a:latin typeface="+mn-lt"/>
            </a:endParaRPr>
          </a:p>
        </p:txBody>
      </p:sp>
      <p:sp>
        <p:nvSpPr>
          <p:cNvPr id="9" name="Content Placeholder 6"/>
          <p:cNvSpPr txBox="1">
            <a:spLocks/>
          </p:cNvSpPr>
          <p:nvPr/>
        </p:nvSpPr>
        <p:spPr>
          <a:xfrm>
            <a:off x="5029200" y="1490663"/>
            <a:ext cx="3359150" cy="398462"/>
          </a:xfrm>
          <a:prstGeom prst="roundRect">
            <a:avLst>
              <a:gd name="adj" fmla="val 0"/>
            </a:avLst>
          </a:prstGeom>
          <a:solidFill>
            <a:schemeClr val="accent1">
              <a:lumMod val="40000"/>
              <a:lumOff val="60000"/>
            </a:schemeClr>
          </a:solidFill>
          <a:ln w="25400">
            <a:noFill/>
          </a:ln>
        </p:spPr>
        <p:txBody>
          <a:bodyPr lIns="108000" tIns="108000" rIns="108000" bIns="108000"/>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spcAft>
                <a:spcPts val="0"/>
              </a:spcAft>
              <a:defRPr/>
            </a:pPr>
            <a:r>
              <a:rPr lang="en-GB" dirty="0">
                <a:latin typeface="+mn-lt"/>
              </a:rPr>
              <a:t>Roald Dahl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right)">
                                      <p:cBhvr>
                                        <p:cTn id="19" dur="500"/>
                                        <p:tgtEl>
                                          <p:spTgt spid="9"/>
                                        </p:tgtEl>
                                      </p:cBhvr>
                                    </p:animEffect>
                                  </p:childTnLst>
                                </p:cTn>
                              </p:par>
                              <p:par>
                                <p:cTn id="20" presetID="22" presetClass="entr" presetSubtype="2"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righ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50888" y="4022725"/>
            <a:ext cx="3857625" cy="2182813"/>
          </a:xfrm>
          <a:prstGeom prst="rect">
            <a:avLst/>
          </a:prstGeom>
          <a:blipFill>
            <a:blip r:embed="rId2"/>
            <a:stretch>
              <a:fillRect/>
            </a:stretch>
          </a:blipFill>
          <a:ln w="1079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 </a:t>
            </a:r>
          </a:p>
        </p:txBody>
      </p:sp>
      <p:sp>
        <p:nvSpPr>
          <p:cNvPr id="3" name="Title 2"/>
          <p:cNvSpPr>
            <a:spLocks noGrp="1"/>
          </p:cNvSpPr>
          <p:nvPr>
            <p:ph type="title"/>
          </p:nvPr>
        </p:nvSpPr>
        <p:spPr>
          <a:xfrm>
            <a:off x="457200" y="773113"/>
            <a:ext cx="8220075" cy="717550"/>
          </a:xfrm>
        </p:spPr>
        <p:txBody>
          <a:bodyPr rtlCol="0"/>
          <a:lstStyle/>
          <a:p>
            <a:pPr eaLnBrk="1" fontAlgn="auto" hangingPunct="1">
              <a:spcAft>
                <a:spcPts val="0"/>
              </a:spcAft>
              <a:defRPr/>
            </a:pPr>
            <a:r>
              <a:rPr lang="en-GB" dirty="0">
                <a:solidFill>
                  <a:schemeClr val="tx1"/>
                </a:solidFill>
              </a:rPr>
              <a:t>RAF</a:t>
            </a:r>
            <a:endParaRPr lang="en-GB" dirty="0">
              <a:solidFill>
                <a:schemeClr val="tx1"/>
              </a:solidFill>
              <a:latin typeface="+mn-lt"/>
            </a:endParaRPr>
          </a:p>
        </p:txBody>
      </p:sp>
      <p:sp>
        <p:nvSpPr>
          <p:cNvPr id="11268" name="TextBox 21"/>
          <p:cNvSpPr txBox="1">
            <a:spLocks noChangeArrowheads="1"/>
          </p:cNvSpPr>
          <p:nvPr/>
        </p:nvSpPr>
        <p:spPr bwMode="auto">
          <a:xfrm>
            <a:off x="900113" y="6259513"/>
            <a:ext cx="3563937"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ea typeface="Sassoon Infant Rg" panose="02000503030000020003" charset="0"/>
                <a:cs typeface="Sassoon Infant Rg" panose="02000503030000020003" charset="0"/>
              </a:defRPr>
            </a:lvl9pPr>
          </a:lstStyle>
          <a:p>
            <a:pPr algn="ctr" eaLnBrk="1" hangingPunct="1">
              <a:lnSpc>
                <a:spcPct val="100000"/>
              </a:lnSpc>
              <a:spcBef>
                <a:spcPct val="0"/>
              </a:spcBef>
              <a:buFont typeface="Arial" panose="020B0604020202020204" pitchFamily="34" charset="0"/>
              <a:buNone/>
            </a:pPr>
            <a:r>
              <a:rPr lang="en-GB" altLang="en-US" sz="500">
                <a:solidFill>
                  <a:schemeClr val="tx1"/>
                </a:solidFill>
                <a:latin typeface="BPreplay" panose="02000503000000020004" charset="0"/>
              </a:rPr>
              <a:t>Photo courtesy of (ajw197@flickr.com) - granted under creative commons licence – attribution</a:t>
            </a:r>
          </a:p>
        </p:txBody>
      </p:sp>
      <p:sp>
        <p:nvSpPr>
          <p:cNvPr id="13" name="Content Placeholder 6"/>
          <p:cNvSpPr txBox="1">
            <a:spLocks/>
          </p:cNvSpPr>
          <p:nvPr/>
        </p:nvSpPr>
        <p:spPr>
          <a:xfrm>
            <a:off x="750888" y="1490663"/>
            <a:ext cx="3857625" cy="1938337"/>
          </a:xfrm>
          <a:prstGeom prst="roundRect">
            <a:avLst>
              <a:gd name="adj" fmla="val 0"/>
            </a:avLst>
          </a:prstGeom>
          <a:solidFill>
            <a:schemeClr val="accent6">
              <a:lumMod val="60000"/>
              <a:lumOff val="40000"/>
            </a:schemeClr>
          </a:solidFill>
          <a:ln w="25400">
            <a:noFill/>
          </a:ln>
        </p:spPr>
        <p:txBody>
          <a:bodyPr lIns="108000" tIns="108000" rIns="108000" bIns="108000"/>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mn-lt"/>
              </a:rPr>
              <a:t>Roald Dahl was posted to Libya where he flew a </a:t>
            </a:r>
            <a:r>
              <a:rPr lang="en-GB" dirty="0" err="1">
                <a:latin typeface="+mn-lt"/>
              </a:rPr>
              <a:t>Gloster</a:t>
            </a:r>
            <a:r>
              <a:rPr lang="en-GB" dirty="0">
                <a:latin typeface="+mn-lt"/>
              </a:rPr>
              <a:t> Gladiator plane. He crashed in the Western desert in North Africa and suffered such severe injuries to his head and back that he had to stay in hospital in Egypt for 6 months. </a:t>
            </a:r>
          </a:p>
        </p:txBody>
      </p:sp>
      <p:sp>
        <p:nvSpPr>
          <p:cNvPr id="10" name="Content Placeholder 6"/>
          <p:cNvSpPr txBox="1">
            <a:spLocks/>
          </p:cNvSpPr>
          <p:nvPr/>
        </p:nvSpPr>
        <p:spPr>
          <a:xfrm>
            <a:off x="4781550" y="1490663"/>
            <a:ext cx="3602038" cy="1938337"/>
          </a:xfrm>
          <a:prstGeom prst="roundRect">
            <a:avLst>
              <a:gd name="adj" fmla="val 0"/>
            </a:avLst>
          </a:prstGeom>
          <a:solidFill>
            <a:schemeClr val="accent2">
              <a:lumMod val="60000"/>
              <a:lumOff val="40000"/>
            </a:schemeClr>
          </a:solidFill>
          <a:ln w="25400">
            <a:noFill/>
          </a:ln>
        </p:spPr>
        <p:txBody>
          <a:bodyPr lIns="108000" tIns="108000" rIns="108000" bIns="108000"/>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mn-lt"/>
              </a:rPr>
              <a:t>He returned to the RAF but after a while, he began suffering such terrible headaches from his accident.  Therefore, he had to return to the UK and could not fly planes anymore.</a:t>
            </a:r>
          </a:p>
          <a:p>
            <a:pPr fontAlgn="auto">
              <a:spcAft>
                <a:spcPts val="0"/>
              </a:spcAft>
              <a:defRPr/>
            </a:pPr>
            <a:endParaRPr lang="en-GB" dirty="0">
              <a:latin typeface="+mn-lt"/>
            </a:endParaRPr>
          </a:p>
        </p:txBody>
      </p:sp>
      <p:grpSp>
        <p:nvGrpSpPr>
          <p:cNvPr id="5" name="Group 4"/>
          <p:cNvGrpSpPr>
            <a:grpSpLocks/>
          </p:cNvGrpSpPr>
          <p:nvPr/>
        </p:nvGrpSpPr>
        <p:grpSpPr bwMode="auto">
          <a:xfrm>
            <a:off x="5345113" y="3624263"/>
            <a:ext cx="2566987" cy="2597150"/>
            <a:chOff x="5344648" y="3624897"/>
            <a:chExt cx="2566987" cy="2595904"/>
          </a:xfrm>
        </p:grpSpPr>
        <p:sp>
          <p:nvSpPr>
            <p:cNvPr id="4" name="Oval 3"/>
            <p:cNvSpPr/>
            <p:nvPr/>
          </p:nvSpPr>
          <p:spPr>
            <a:xfrm>
              <a:off x="5344648" y="3624897"/>
              <a:ext cx="2566987" cy="2595904"/>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4" name="Oval 13"/>
            <p:cNvSpPr/>
            <p:nvPr/>
          </p:nvSpPr>
          <p:spPr>
            <a:xfrm>
              <a:off x="5657385" y="3942245"/>
              <a:ext cx="1941513" cy="19612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 name="Oval 15"/>
            <p:cNvSpPr/>
            <p:nvPr/>
          </p:nvSpPr>
          <p:spPr>
            <a:xfrm>
              <a:off x="6154273" y="4443654"/>
              <a:ext cx="947737" cy="9583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17" name="Content Placeholder 6"/>
          <p:cNvSpPr txBox="1">
            <a:spLocks/>
          </p:cNvSpPr>
          <p:nvPr/>
        </p:nvSpPr>
        <p:spPr>
          <a:xfrm>
            <a:off x="755650" y="3624263"/>
            <a:ext cx="3852863" cy="398462"/>
          </a:xfrm>
          <a:prstGeom prst="roundRect">
            <a:avLst>
              <a:gd name="adj" fmla="val 0"/>
            </a:avLst>
          </a:prstGeom>
          <a:solidFill>
            <a:schemeClr val="accent5">
              <a:lumMod val="40000"/>
              <a:lumOff val="60000"/>
            </a:schemeClr>
          </a:solidFill>
          <a:ln w="25400">
            <a:noFill/>
          </a:ln>
        </p:spPr>
        <p:txBody>
          <a:bodyPr lIns="108000" tIns="108000" rIns="108000" bIns="108000"/>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spcAft>
                <a:spcPts val="0"/>
              </a:spcAft>
              <a:defRPr/>
            </a:pPr>
            <a:r>
              <a:rPr lang="en-GB" dirty="0" err="1"/>
              <a:t>Gloster</a:t>
            </a:r>
            <a:r>
              <a:rPr lang="en-GB" dirty="0"/>
              <a:t> Gladiator</a:t>
            </a:r>
            <a:endParaRPr lang="en-GB"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1" presetClass="entr" presetSubtype="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1)">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0" grpId="0" animBg="1"/>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FA20CD5FD4D54D8ED424F3BADBC7B1" ma:contentTypeVersion="14" ma:contentTypeDescription="Create a new document." ma:contentTypeScope="" ma:versionID="33e8ed7f02118b06636708e0342c153e">
  <xsd:schema xmlns:xsd="http://www.w3.org/2001/XMLSchema" xmlns:xs="http://www.w3.org/2001/XMLSchema" xmlns:p="http://schemas.microsoft.com/office/2006/metadata/properties" xmlns:ns2="8088b3b7-c6c0-452c-9fe4-34a2a81cd4a3" xmlns:ns3="5a0c8c2e-59c4-4e83-8c86-8434f6ab21a3" targetNamespace="http://schemas.microsoft.com/office/2006/metadata/properties" ma:root="true" ma:fieldsID="2c32e7fc4de3ef076769cfe8083d4d47" ns2:_="" ns3:_="">
    <xsd:import namespace="8088b3b7-c6c0-452c-9fe4-34a2a81cd4a3"/>
    <xsd:import namespace="5a0c8c2e-59c4-4e83-8c86-8434f6ab21a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r2i"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88b3b7-c6c0-452c-9fe4-34a2a81cd4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r2i" ma:index="20" nillable="true" ma:displayName="Text" ma:internalName="mr2i">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0c8c2e-59c4-4e83-8c86-8434f6ab21a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r2i xmlns="8088b3b7-c6c0-452c-9fe4-34a2a81cd4a3" xsi:nil="true"/>
  </documentManagement>
</p:properties>
</file>

<file path=customXml/itemProps1.xml><?xml version="1.0" encoding="utf-8"?>
<ds:datastoreItem xmlns:ds="http://schemas.openxmlformats.org/officeDocument/2006/customXml" ds:itemID="{EA5E089D-EBF3-4497-AF13-00FD89ABA9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88b3b7-c6c0-452c-9fe4-34a2a81cd4a3"/>
    <ds:schemaRef ds:uri="5a0c8c2e-59c4-4e83-8c86-8434f6ab21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D72549F-19B3-4D65-B532-3B30EE55D9A9}">
  <ds:schemaRefs>
    <ds:schemaRef ds:uri="http://schemas.microsoft.com/sharepoint/v3/contenttype/forms"/>
  </ds:schemaRefs>
</ds:datastoreItem>
</file>

<file path=customXml/itemProps3.xml><?xml version="1.0" encoding="utf-8"?>
<ds:datastoreItem xmlns:ds="http://schemas.openxmlformats.org/officeDocument/2006/customXml" ds:itemID="{1E553E60-F538-4527-B2BA-66D19B4C5795}">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8088b3b7-c6c0-452c-9fe4-34a2a81cd4a3"/>
    <ds:schemaRef ds:uri="5a0c8c2e-59c4-4e83-8c86-8434f6ab21a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1600</TotalTime>
  <Words>368</Words>
  <Application>Microsoft Office PowerPoint</Application>
  <PresentationFormat>On-screen Show (4:3)</PresentationFormat>
  <Paragraphs>24</Paragraphs>
  <Slides>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vt:i4>
      </vt:variant>
    </vt:vector>
  </HeadingPairs>
  <TitlesOfParts>
    <vt:vector size="13" baseType="lpstr">
      <vt:lpstr>Calibri Light</vt:lpstr>
      <vt:lpstr>Sassoon Infant Rg</vt:lpstr>
      <vt:lpstr>Arial</vt:lpstr>
      <vt:lpstr>Calibri</vt:lpstr>
      <vt:lpstr>Twinkl SemiBold</vt:lpstr>
      <vt:lpstr>Twinkl</vt:lpstr>
      <vt:lpstr>BPreplay</vt:lpstr>
      <vt:lpstr>Office Theme</vt:lpstr>
      <vt:lpstr>PowerPoint Presentation</vt:lpstr>
      <vt:lpstr>Early Life</vt:lpstr>
      <vt:lpstr>Education</vt:lpstr>
      <vt:lpstr>A Young Man</vt:lpstr>
      <vt:lpstr>RAF</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Angie Shaw</cp:lastModifiedBy>
  <cp:revision>199</cp:revision>
  <dcterms:created xsi:type="dcterms:W3CDTF">2014-10-01T16:09:27Z</dcterms:created>
  <dcterms:modified xsi:type="dcterms:W3CDTF">2020-06-05T14:23:20Z</dcterms:modified>
</cp:coreProperties>
</file>