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s/slide16.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17.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9.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4.xml" ContentType="application/vnd.openxmlformats-officedocument.presentationml.slide+xml"/>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4.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2.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9"/>
  </p:notesMasterIdLst>
  <p:handoutMasterIdLst>
    <p:handoutMasterId r:id="rId20"/>
  </p:handoutMasterIdLst>
  <p:sldIdLst>
    <p:sldId id="258" r:id="rId2"/>
    <p:sldId id="264" r:id="rId3"/>
    <p:sldId id="274" r:id="rId4"/>
    <p:sldId id="275" r:id="rId5"/>
    <p:sldId id="276" r:id="rId6"/>
    <p:sldId id="277" r:id="rId7"/>
    <p:sldId id="278" r:id="rId8"/>
    <p:sldId id="279" r:id="rId9"/>
    <p:sldId id="280" r:id="rId10"/>
    <p:sldId id="281" r:id="rId11"/>
    <p:sldId id="282" r:id="rId12"/>
    <p:sldId id="283" r:id="rId13"/>
    <p:sldId id="284" r:id="rId14"/>
    <p:sldId id="285" r:id="rId15"/>
    <p:sldId id="286" r:id="rId16"/>
    <p:sldId id="287" r:id="rId17"/>
    <p:sldId id="267" r:id="rId18"/>
  </p:sldIdLst>
  <p:sldSz cx="9144000" cy="6858000" type="screen4x3"/>
  <p:notesSz cx="6858000" cy="9144000"/>
  <p:embeddedFontLst>
    <p:embeddedFont>
      <p:font typeface="Calibri" panose="020F0502020204030204" pitchFamily="34" charset="0"/>
      <p:regular r:id="rId21"/>
      <p:bold r:id="rId22"/>
      <p:italic r:id="rId23"/>
      <p:boldItalic r:id="rId24"/>
    </p:embeddedFont>
    <p:embeddedFont>
      <p:font typeface="Twinkl" panose="020B0604020202020204" charset="0"/>
      <p:regular r:id="rId25"/>
      <p:bold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2A4A"/>
    <a:srgbClr val="18A0DB"/>
    <a:srgbClr val="DE1E5A"/>
    <a:srgbClr val="BC0105"/>
    <a:srgbClr val="4DB1E3"/>
    <a:srgbClr val="80C1EB"/>
    <a:srgbClr val="ACDDFC"/>
    <a:srgbClr val="FFFFFF"/>
    <a:srgbClr val="4AA1D9"/>
    <a:srgbClr val="21A6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4" autoAdjust="0"/>
    <p:restoredTop sz="94660"/>
  </p:normalViewPr>
  <p:slideViewPr>
    <p:cSldViewPr snapToGrid="0" showGuides="1">
      <p:cViewPr varScale="1">
        <p:scale>
          <a:sx n="46" d="100"/>
          <a:sy n="46" d="100"/>
        </p:scale>
        <p:origin x="498" y="4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22/06/2020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22/06/2020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9000A2-7548-4FFB-8399-9A593D4194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26D826-A424-4F7C-80ED-0652D0D15F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6511" t="16543"/>
          <a:stretch/>
        </p:blipFill>
        <p:spPr>
          <a:xfrm>
            <a:off x="440618" y="426249"/>
            <a:ext cx="5763949" cy="6003585"/>
          </a:xfrm>
          <a:prstGeom prst="roundRect">
            <a:avLst>
              <a:gd name="adj" fmla="val 2845"/>
            </a:avLst>
          </a:prstGeom>
        </p:spPr>
      </p:pic>
      <p:pic>
        <p:nvPicPr>
          <p:cNvPr id="18" name="Picture 17">
            <a:extLst>
              <a:ext uri="{FF2B5EF4-FFF2-40B4-BE49-F238E27FC236}">
                <a16:creationId xmlns:a16="http://schemas.microsoft.com/office/drawing/2014/main" id="{A1C24EBF-4207-43FB-965A-C689EDDBE72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2507" t="16543"/>
          <a:stretch/>
        </p:blipFill>
        <p:spPr>
          <a:xfrm>
            <a:off x="1086416" y="426249"/>
            <a:ext cx="5117901" cy="6003585"/>
          </a:xfrm>
          <a:prstGeom prst="rect">
            <a:avLst/>
          </a:prstGeom>
        </p:spPr>
      </p:pic>
      <p:grpSp>
        <p:nvGrpSpPr>
          <p:cNvPr id="20" name="Group 19">
            <a:extLst>
              <a:ext uri="{FF2B5EF4-FFF2-40B4-BE49-F238E27FC236}">
                <a16:creationId xmlns:a16="http://schemas.microsoft.com/office/drawing/2014/main" id="{2FDE38DE-60B5-4400-B3D6-214CF77D554F}"/>
              </a:ext>
            </a:extLst>
          </p:cNvPr>
          <p:cNvGrpSpPr/>
          <p:nvPr/>
        </p:nvGrpSpPr>
        <p:grpSpPr>
          <a:xfrm>
            <a:off x="6292246" y="487018"/>
            <a:ext cx="2313204" cy="6072808"/>
            <a:chOff x="644176" y="2184201"/>
            <a:chExt cx="5300422" cy="2901542"/>
          </a:xfrm>
        </p:grpSpPr>
        <p:sp>
          <p:nvSpPr>
            <p:cNvPr id="8" name="Rectangle 7">
              <a:extLst>
                <a:ext uri="{FF2B5EF4-FFF2-40B4-BE49-F238E27FC236}">
                  <a16:creationId xmlns:a16="http://schemas.microsoft.com/office/drawing/2014/main" id="{D413C9F6-1CFB-4901-839D-59192AB44E0C}"/>
                </a:ext>
              </a:extLst>
            </p:cNvPr>
            <p:cNvSpPr/>
            <p:nvPr/>
          </p:nvSpPr>
          <p:spPr>
            <a:xfrm>
              <a:off x="644176" y="2184201"/>
              <a:ext cx="5300422" cy="2792252"/>
            </a:xfrm>
            <a:prstGeom prst="rect">
              <a:avLst/>
            </a:prstGeom>
            <a:solidFill>
              <a:srgbClr val="192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5" name="Rectangle 4"/>
            <p:cNvSpPr/>
            <p:nvPr/>
          </p:nvSpPr>
          <p:spPr>
            <a:xfrm>
              <a:off x="799158" y="2295114"/>
              <a:ext cx="4943961" cy="2790629"/>
            </a:xfrm>
            <a:prstGeom prst="rect">
              <a:avLst/>
            </a:prstGeom>
          </p:spPr>
          <p:txBody>
            <a:bodyPr wrap="square" lIns="0" tIns="0" rIns="0" bIns="0">
              <a:spAutoFit/>
            </a:bodyPr>
            <a:lstStyle/>
            <a:p>
              <a:r>
                <a:rPr lang="en-US" dirty="0" err="1">
                  <a:solidFill>
                    <a:schemeClr val="bg1"/>
                  </a:solidFill>
                </a:rPr>
                <a:t>Jorn</a:t>
              </a:r>
              <a:r>
                <a:rPr lang="en-US" dirty="0">
                  <a:solidFill>
                    <a:schemeClr val="bg1"/>
                  </a:solidFill>
                </a:rPr>
                <a:t> </a:t>
              </a:r>
              <a:r>
                <a:rPr lang="en-US" dirty="0" err="1">
                  <a:solidFill>
                    <a:schemeClr val="bg1"/>
                  </a:solidFill>
                </a:rPr>
                <a:t>Utzon</a:t>
              </a:r>
              <a:r>
                <a:rPr lang="en-US" dirty="0">
                  <a:solidFill>
                    <a:schemeClr val="bg1"/>
                  </a:solidFill>
                </a:rPr>
                <a:t>, the architect, was inspired by things in nature such as shells, bird wings and walnuts.</a:t>
              </a:r>
            </a:p>
            <a:p>
              <a:endParaRPr lang="en-US" dirty="0">
                <a:solidFill>
                  <a:schemeClr val="bg1"/>
                </a:solidFill>
              </a:endParaRPr>
            </a:p>
            <a:p>
              <a:r>
                <a:rPr lang="en-US" dirty="0">
                  <a:solidFill>
                    <a:schemeClr val="bg1"/>
                  </a:solidFill>
                </a:rPr>
                <a:t>It is 187 </a:t>
              </a:r>
              <a:r>
                <a:rPr lang="en-US" dirty="0" err="1">
                  <a:solidFill>
                    <a:schemeClr val="bg1"/>
                  </a:solidFill>
                </a:rPr>
                <a:t>metres</a:t>
              </a:r>
              <a:r>
                <a:rPr lang="en-US" dirty="0">
                  <a:solidFill>
                    <a:schemeClr val="bg1"/>
                  </a:solidFill>
                </a:rPr>
                <a:t> long and 115 </a:t>
              </a:r>
              <a:r>
                <a:rPr lang="en-US" dirty="0" err="1">
                  <a:solidFill>
                    <a:schemeClr val="bg1"/>
                  </a:solidFill>
                </a:rPr>
                <a:t>metres</a:t>
              </a:r>
              <a:r>
                <a:rPr lang="en-US" dirty="0">
                  <a:solidFill>
                    <a:schemeClr val="bg1"/>
                  </a:solidFill>
                </a:rPr>
                <a:t> wide.</a:t>
              </a:r>
            </a:p>
            <a:p>
              <a:endParaRPr lang="en-US" dirty="0">
                <a:solidFill>
                  <a:schemeClr val="bg1"/>
                </a:solidFill>
              </a:endParaRPr>
            </a:p>
            <a:p>
              <a:r>
                <a:rPr lang="en-US" dirty="0">
                  <a:solidFill>
                    <a:schemeClr val="bg1"/>
                  </a:solidFill>
                </a:rPr>
                <a:t>There are 1000 rooms inside including 5 theatres.</a:t>
              </a:r>
            </a:p>
            <a:p>
              <a:endParaRPr lang="en-US" dirty="0">
                <a:solidFill>
                  <a:schemeClr val="bg1"/>
                </a:solidFill>
              </a:endParaRPr>
            </a:p>
            <a:p>
              <a:r>
                <a:rPr lang="en-US" dirty="0">
                  <a:solidFill>
                    <a:schemeClr val="bg1"/>
                  </a:solidFill>
                </a:rPr>
                <a:t>The Grand Organ inside the Opera house is the largest mechanical musical instrument in the world.</a:t>
              </a:r>
            </a:p>
          </p:txBody>
        </p:sp>
      </p:grpSp>
      <p:grpSp>
        <p:nvGrpSpPr>
          <p:cNvPr id="12" name="Group 11">
            <a:extLst>
              <a:ext uri="{FF2B5EF4-FFF2-40B4-BE49-F238E27FC236}">
                <a16:creationId xmlns:a16="http://schemas.microsoft.com/office/drawing/2014/main" id="{7ADC87A1-B241-41AE-8204-F455772CFEDE}"/>
              </a:ext>
            </a:extLst>
          </p:cNvPr>
          <p:cNvGrpSpPr/>
          <p:nvPr/>
        </p:nvGrpSpPr>
        <p:grpSpPr>
          <a:xfrm>
            <a:off x="-4197919" y="4093308"/>
            <a:ext cx="3944983" cy="1927781"/>
            <a:chOff x="6308554" y="1766462"/>
            <a:chExt cx="3944983" cy="1927781"/>
          </a:xfrm>
        </p:grpSpPr>
        <p:grpSp>
          <p:nvGrpSpPr>
            <p:cNvPr id="6" name="Group 5">
              <a:extLst>
                <a:ext uri="{FF2B5EF4-FFF2-40B4-BE49-F238E27FC236}">
                  <a16:creationId xmlns:a16="http://schemas.microsoft.com/office/drawing/2014/main" id="{E47BCA9B-87C6-40F7-82D3-9CD17B72D8C9}"/>
                </a:ext>
              </a:extLst>
            </p:cNvPr>
            <p:cNvGrpSpPr/>
            <p:nvPr/>
          </p:nvGrpSpPr>
          <p:grpSpPr>
            <a:xfrm>
              <a:off x="6308554" y="1766462"/>
              <a:ext cx="3944983" cy="610027"/>
              <a:chOff x="1516198" y="696751"/>
              <a:chExt cx="3944983" cy="610027"/>
            </a:xfrm>
          </p:grpSpPr>
          <p:sp>
            <p:nvSpPr>
              <p:cNvPr id="10" name="Rectangle 9">
                <a:extLst>
                  <a:ext uri="{FF2B5EF4-FFF2-40B4-BE49-F238E27FC236}">
                    <a16:creationId xmlns:a16="http://schemas.microsoft.com/office/drawing/2014/main" id="{75DA422B-69DE-4596-BBC6-F3D2DFA8F973}"/>
                  </a:ext>
                </a:extLst>
              </p:cNvPr>
              <p:cNvSpPr/>
              <p:nvPr/>
            </p:nvSpPr>
            <p:spPr>
              <a:xfrm>
                <a:off x="1516198" y="696751"/>
                <a:ext cx="3944983" cy="61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1" name="Rectangle 10">
                <a:extLst>
                  <a:ext uri="{FF2B5EF4-FFF2-40B4-BE49-F238E27FC236}">
                    <a16:creationId xmlns:a16="http://schemas.microsoft.com/office/drawing/2014/main" id="{EB70A114-806F-4E86-A4C4-DAA7917C8DD0}"/>
                  </a:ext>
                </a:extLst>
              </p:cNvPr>
              <p:cNvSpPr/>
              <p:nvPr/>
            </p:nvSpPr>
            <p:spPr>
              <a:xfrm>
                <a:off x="1659890" y="889113"/>
                <a:ext cx="3650280" cy="276999"/>
              </a:xfrm>
              <a:prstGeom prst="rect">
                <a:avLst/>
              </a:prstGeom>
              <a:noFill/>
            </p:spPr>
            <p:txBody>
              <a:bodyPr wrap="square" lIns="0" tIns="0" rIns="0" bIns="0">
                <a:spAutoFit/>
              </a:bodyPr>
              <a:lstStyle/>
              <a:p>
                <a:r>
                  <a:rPr lang="en-US" b="1" dirty="0"/>
                  <a:t>Completion Date: </a:t>
                </a:r>
                <a:r>
                  <a:rPr lang="en-US" dirty="0"/>
                  <a:t>20</a:t>
                </a:r>
                <a:r>
                  <a:rPr lang="en-US" baseline="30000" dirty="0"/>
                  <a:t>th</a:t>
                </a:r>
                <a:r>
                  <a:rPr lang="en-US" dirty="0"/>
                  <a:t> October 1973</a:t>
                </a:r>
                <a:endParaRPr lang="en-GB" dirty="0">
                  <a:solidFill>
                    <a:srgbClr val="192A4A"/>
                  </a:solidFill>
                </a:endParaRPr>
              </a:p>
            </p:txBody>
          </p:sp>
        </p:grpSp>
        <p:grpSp>
          <p:nvGrpSpPr>
            <p:cNvPr id="7" name="Group 6">
              <a:extLst>
                <a:ext uri="{FF2B5EF4-FFF2-40B4-BE49-F238E27FC236}">
                  <a16:creationId xmlns:a16="http://schemas.microsoft.com/office/drawing/2014/main" id="{41AF5264-BD07-47A7-8E42-A65FF6F4E946}"/>
                </a:ext>
              </a:extLst>
            </p:cNvPr>
            <p:cNvGrpSpPr/>
            <p:nvPr/>
          </p:nvGrpSpPr>
          <p:grpSpPr>
            <a:xfrm>
              <a:off x="7066200" y="2428183"/>
              <a:ext cx="3187337" cy="740813"/>
              <a:chOff x="2130114" y="1345220"/>
              <a:chExt cx="3187337" cy="740813"/>
            </a:xfrm>
          </p:grpSpPr>
          <p:sp>
            <p:nvSpPr>
              <p:cNvPr id="14" name="Rectangle 13">
                <a:extLst>
                  <a:ext uri="{FF2B5EF4-FFF2-40B4-BE49-F238E27FC236}">
                    <a16:creationId xmlns:a16="http://schemas.microsoft.com/office/drawing/2014/main" id="{E5454335-F607-4734-9D3C-0CEEF2391352}"/>
                  </a:ext>
                </a:extLst>
              </p:cNvPr>
              <p:cNvSpPr/>
              <p:nvPr/>
            </p:nvSpPr>
            <p:spPr>
              <a:xfrm>
                <a:off x="2130114" y="1345220"/>
                <a:ext cx="3187337" cy="61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5" name="Rectangle 14">
                <a:extLst>
                  <a:ext uri="{FF2B5EF4-FFF2-40B4-BE49-F238E27FC236}">
                    <a16:creationId xmlns:a16="http://schemas.microsoft.com/office/drawing/2014/main" id="{5842F370-4823-402B-BB59-8D9AD61D73F7}"/>
                  </a:ext>
                </a:extLst>
              </p:cNvPr>
              <p:cNvSpPr/>
              <p:nvPr/>
            </p:nvSpPr>
            <p:spPr>
              <a:xfrm>
                <a:off x="2312994" y="1532035"/>
                <a:ext cx="3004457" cy="553998"/>
              </a:xfrm>
              <a:prstGeom prst="rect">
                <a:avLst/>
              </a:prstGeom>
              <a:noFill/>
            </p:spPr>
            <p:txBody>
              <a:bodyPr wrap="square" lIns="0" tIns="0" rIns="0" bIns="0">
                <a:spAutoFit/>
              </a:bodyPr>
              <a:lstStyle/>
              <a:p>
                <a:r>
                  <a:rPr lang="en-US" b="1" dirty="0"/>
                  <a:t>Location: </a:t>
                </a:r>
                <a:r>
                  <a:rPr lang="en-US" dirty="0"/>
                  <a:t>Sydney, Australia</a:t>
                </a:r>
                <a:r>
                  <a:rPr lang="en-US" b="1" dirty="0"/>
                  <a:t>	</a:t>
                </a:r>
                <a:endParaRPr lang="en-GB" dirty="0">
                  <a:solidFill>
                    <a:srgbClr val="192A4A"/>
                  </a:solidFill>
                </a:endParaRPr>
              </a:p>
            </p:txBody>
          </p:sp>
        </p:grpSp>
        <p:grpSp>
          <p:nvGrpSpPr>
            <p:cNvPr id="9" name="Group 8">
              <a:extLst>
                <a:ext uri="{FF2B5EF4-FFF2-40B4-BE49-F238E27FC236}">
                  <a16:creationId xmlns:a16="http://schemas.microsoft.com/office/drawing/2014/main" id="{F5CED81D-7A88-4B65-97CD-9A1AC02F95B9}"/>
                </a:ext>
              </a:extLst>
            </p:cNvPr>
            <p:cNvGrpSpPr/>
            <p:nvPr/>
          </p:nvGrpSpPr>
          <p:grpSpPr>
            <a:xfrm>
              <a:off x="6804943" y="3097943"/>
              <a:ext cx="3448594" cy="596300"/>
              <a:chOff x="937172" y="2001727"/>
              <a:chExt cx="3448594" cy="596300"/>
            </a:xfrm>
          </p:grpSpPr>
          <p:sp>
            <p:nvSpPr>
              <p:cNvPr id="16" name="Rectangle 15">
                <a:extLst>
                  <a:ext uri="{FF2B5EF4-FFF2-40B4-BE49-F238E27FC236}">
                    <a16:creationId xmlns:a16="http://schemas.microsoft.com/office/drawing/2014/main" id="{D4C03842-7D54-451A-8763-48096C4C95A4}"/>
                  </a:ext>
                </a:extLst>
              </p:cNvPr>
              <p:cNvSpPr/>
              <p:nvPr/>
            </p:nvSpPr>
            <p:spPr>
              <a:xfrm>
                <a:off x="937172" y="2001727"/>
                <a:ext cx="3448594" cy="59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7" name="Rectangle 16">
                <a:extLst>
                  <a:ext uri="{FF2B5EF4-FFF2-40B4-BE49-F238E27FC236}">
                    <a16:creationId xmlns:a16="http://schemas.microsoft.com/office/drawing/2014/main" id="{0FA3FE71-AE4C-483B-86E7-B9731016F85C}"/>
                  </a:ext>
                </a:extLst>
              </p:cNvPr>
              <p:cNvSpPr/>
              <p:nvPr/>
            </p:nvSpPr>
            <p:spPr>
              <a:xfrm>
                <a:off x="1107807" y="2142394"/>
                <a:ext cx="3160393" cy="276999"/>
              </a:xfrm>
              <a:prstGeom prst="rect">
                <a:avLst/>
              </a:prstGeom>
              <a:noFill/>
            </p:spPr>
            <p:txBody>
              <a:bodyPr wrap="square" lIns="0" tIns="0" rIns="0" bIns="0">
                <a:spAutoFit/>
              </a:bodyPr>
              <a:lstStyle/>
              <a:p>
                <a:r>
                  <a:rPr lang="en-US" b="1" dirty="0"/>
                  <a:t>Height</a:t>
                </a:r>
                <a:r>
                  <a:rPr lang="en-US" dirty="0"/>
                  <a:t>: 67 </a:t>
                </a:r>
                <a:r>
                  <a:rPr lang="en-US" dirty="0" err="1"/>
                  <a:t>metres</a:t>
                </a:r>
                <a:r>
                  <a:rPr lang="en-US" dirty="0"/>
                  <a:t> above water</a:t>
                </a:r>
              </a:p>
            </p:txBody>
          </p:sp>
        </p:grpSp>
      </p:grpSp>
      <p:sp>
        <p:nvSpPr>
          <p:cNvPr id="21" name="Title 20"/>
          <p:cNvSpPr>
            <a:spLocks noGrp="1"/>
          </p:cNvSpPr>
          <p:nvPr>
            <p:ph type="title"/>
          </p:nvPr>
        </p:nvSpPr>
        <p:spPr>
          <a:xfrm>
            <a:off x="546653" y="436189"/>
            <a:ext cx="5685960" cy="1096533"/>
          </a:xfrm>
          <a:prstGeom prst="roundRect">
            <a:avLst>
              <a:gd name="adj" fmla="val 0"/>
            </a:avLst>
          </a:prstGeom>
        </p:spPr>
        <p:txBody>
          <a:bodyPr/>
          <a:lstStyle/>
          <a:p>
            <a:pPr algn="ctr"/>
            <a:r>
              <a:rPr lang="en-GB" sz="3600" dirty="0">
                <a:solidFill>
                  <a:schemeClr val="bg2"/>
                </a:solidFill>
              </a:rPr>
              <a:t>Sydney Opera House</a:t>
            </a:r>
            <a:endParaRPr lang="en-GB" sz="3600" dirty="0">
              <a:solidFill>
                <a:schemeClr val="bg2"/>
              </a:solidFill>
              <a:latin typeface="+mn-lt"/>
            </a:endParaRPr>
          </a:p>
        </p:txBody>
      </p:sp>
    </p:spTree>
    <p:extLst>
      <p:ext uri="{BB962C8B-B14F-4D97-AF65-F5344CB8AC3E}">
        <p14:creationId xmlns:p14="http://schemas.microsoft.com/office/powerpoint/2010/main" val="193082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104 0.05278 L 0.70955 0.05139 " pathEditMode="relative" rAng="0" ptsTypes="AA">
                                      <p:cBhvr>
                                        <p:cTn id="6" dur="2000" fill="hold"/>
                                        <p:tgtEl>
                                          <p:spTgt spid="12"/>
                                        </p:tgtEl>
                                        <p:attrNameLst>
                                          <p:attrName>ppt_x</p:attrName>
                                          <p:attrName>ppt_y</p:attrName>
                                        </p:attrNameLst>
                                      </p:cBhvr>
                                      <p:rCtr x="35417" y="-69"/>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BF7893-E4D1-4EA6-962E-8C9D5BB68A46}"/>
              </a:ext>
            </a:extLst>
          </p:cNvPr>
          <p:cNvPicPr>
            <a:picLocks noChangeAspect="1"/>
          </p:cNvPicPr>
          <p:nvPr/>
        </p:nvPicPr>
        <p:blipFill rotWithShape="1">
          <a:blip r:embed="rId2">
            <a:extLst>
              <a:ext uri="{28A0092B-C50C-407E-A947-70E740481C1C}">
                <a14:useLocalDpi xmlns:a14="http://schemas.microsoft.com/office/drawing/2010/main" val="0"/>
              </a:ext>
            </a:extLst>
          </a:blip>
          <a:srcRect l="20891" r="19589"/>
          <a:stretch/>
        </p:blipFill>
        <p:spPr>
          <a:xfrm>
            <a:off x="3328878" y="426251"/>
            <a:ext cx="5367861" cy="5990066"/>
          </a:xfrm>
          <a:prstGeom prst="roundRect">
            <a:avLst>
              <a:gd name="adj" fmla="val 3005"/>
            </a:avLst>
          </a:prstGeom>
        </p:spPr>
      </p:pic>
      <p:pic>
        <p:nvPicPr>
          <p:cNvPr id="19" name="Picture 18">
            <a:extLst>
              <a:ext uri="{FF2B5EF4-FFF2-40B4-BE49-F238E27FC236}">
                <a16:creationId xmlns:a16="http://schemas.microsoft.com/office/drawing/2014/main" id="{B04ABE04-9C1E-4B2F-9FE5-B7FD4F55FB90}"/>
              </a:ext>
            </a:extLst>
          </p:cNvPr>
          <p:cNvPicPr>
            <a:picLocks noChangeAspect="1"/>
          </p:cNvPicPr>
          <p:nvPr/>
        </p:nvPicPr>
        <p:blipFill rotWithShape="1">
          <a:blip r:embed="rId2">
            <a:extLst>
              <a:ext uri="{28A0092B-C50C-407E-A947-70E740481C1C}">
                <a14:useLocalDpi xmlns:a14="http://schemas.microsoft.com/office/drawing/2010/main" val="0"/>
              </a:ext>
            </a:extLst>
          </a:blip>
          <a:srcRect l="20891" r="26274"/>
          <a:stretch/>
        </p:blipFill>
        <p:spPr>
          <a:xfrm>
            <a:off x="3328877" y="426251"/>
            <a:ext cx="4764921" cy="5990066"/>
          </a:xfrm>
          <a:prstGeom prst="rect">
            <a:avLst/>
          </a:prstGeom>
        </p:spPr>
      </p:pic>
      <p:grpSp>
        <p:nvGrpSpPr>
          <p:cNvPr id="20" name="Group 19">
            <a:extLst>
              <a:ext uri="{FF2B5EF4-FFF2-40B4-BE49-F238E27FC236}">
                <a16:creationId xmlns:a16="http://schemas.microsoft.com/office/drawing/2014/main" id="{2FDE38DE-60B5-4400-B3D6-214CF77D554F}"/>
              </a:ext>
            </a:extLst>
          </p:cNvPr>
          <p:cNvGrpSpPr/>
          <p:nvPr/>
        </p:nvGrpSpPr>
        <p:grpSpPr>
          <a:xfrm>
            <a:off x="565135" y="816199"/>
            <a:ext cx="2584173" cy="5222285"/>
            <a:chOff x="-900924" y="1853208"/>
            <a:chExt cx="5300423" cy="2777097"/>
          </a:xfrm>
        </p:grpSpPr>
        <p:sp>
          <p:nvSpPr>
            <p:cNvPr id="8" name="Rectangle 7">
              <a:extLst>
                <a:ext uri="{FF2B5EF4-FFF2-40B4-BE49-F238E27FC236}">
                  <a16:creationId xmlns:a16="http://schemas.microsoft.com/office/drawing/2014/main" id="{D413C9F6-1CFB-4901-839D-59192AB44E0C}"/>
                </a:ext>
              </a:extLst>
            </p:cNvPr>
            <p:cNvSpPr/>
            <p:nvPr/>
          </p:nvSpPr>
          <p:spPr>
            <a:xfrm>
              <a:off x="-900924" y="1853208"/>
              <a:ext cx="5300423" cy="2777097"/>
            </a:xfrm>
            <a:prstGeom prst="rect">
              <a:avLst/>
            </a:prstGeom>
            <a:solidFill>
              <a:srgbClr val="192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5" name="Rectangle 4"/>
            <p:cNvSpPr/>
            <p:nvPr/>
          </p:nvSpPr>
          <p:spPr>
            <a:xfrm>
              <a:off x="-722693" y="2020706"/>
              <a:ext cx="4943961" cy="2604313"/>
            </a:xfrm>
            <a:prstGeom prst="rect">
              <a:avLst/>
            </a:prstGeom>
          </p:spPr>
          <p:txBody>
            <a:bodyPr wrap="square" lIns="0" tIns="0" rIns="0" bIns="0">
              <a:spAutoFit/>
            </a:bodyPr>
            <a:lstStyle/>
            <a:p>
              <a:r>
                <a:rPr lang="en-US" dirty="0">
                  <a:solidFill>
                    <a:schemeClr val="bg1"/>
                  </a:solidFill>
                </a:rPr>
                <a:t>The Taj Mahal is made of white marble and took over 20 years to build.</a:t>
              </a:r>
            </a:p>
            <a:p>
              <a:endParaRPr lang="en-US" dirty="0">
                <a:solidFill>
                  <a:schemeClr val="bg1"/>
                </a:solidFill>
              </a:endParaRPr>
            </a:p>
            <a:p>
              <a:r>
                <a:rPr lang="en-US" dirty="0">
                  <a:solidFill>
                    <a:schemeClr val="bg1"/>
                  </a:solidFill>
                </a:rPr>
                <a:t>It is a mausoleum which is a building that contains tombs for important people.</a:t>
              </a:r>
            </a:p>
            <a:p>
              <a:endParaRPr lang="en-US" dirty="0">
                <a:solidFill>
                  <a:schemeClr val="bg1"/>
                </a:solidFill>
              </a:endParaRPr>
            </a:p>
            <a:p>
              <a:r>
                <a:rPr lang="en-US" dirty="0">
                  <a:solidFill>
                    <a:schemeClr val="bg1"/>
                  </a:solidFill>
                </a:rPr>
                <a:t>The name Taj Mahal means ‘crown of palaces.’</a:t>
              </a:r>
            </a:p>
            <a:p>
              <a:endParaRPr lang="en-US" dirty="0">
                <a:solidFill>
                  <a:schemeClr val="bg1"/>
                </a:solidFill>
              </a:endParaRPr>
            </a:p>
            <a:p>
              <a:r>
                <a:rPr lang="en-US" dirty="0">
                  <a:solidFill>
                    <a:schemeClr val="bg1"/>
                  </a:solidFill>
                </a:rPr>
                <a:t>It is visited by up to 70,000 tourists every day.</a:t>
              </a:r>
            </a:p>
          </p:txBody>
        </p:sp>
      </p:grpSp>
      <p:grpSp>
        <p:nvGrpSpPr>
          <p:cNvPr id="12" name="Group 11">
            <a:extLst>
              <a:ext uri="{FF2B5EF4-FFF2-40B4-BE49-F238E27FC236}">
                <a16:creationId xmlns:a16="http://schemas.microsoft.com/office/drawing/2014/main" id="{7ADC87A1-B241-41AE-8204-F455772CFEDE}"/>
              </a:ext>
            </a:extLst>
          </p:cNvPr>
          <p:cNvGrpSpPr/>
          <p:nvPr/>
        </p:nvGrpSpPr>
        <p:grpSpPr>
          <a:xfrm>
            <a:off x="9351991" y="643120"/>
            <a:ext cx="3793972" cy="1946147"/>
            <a:chOff x="6308554" y="1766462"/>
            <a:chExt cx="3793972" cy="1946147"/>
          </a:xfrm>
        </p:grpSpPr>
        <p:grpSp>
          <p:nvGrpSpPr>
            <p:cNvPr id="6" name="Group 5">
              <a:extLst>
                <a:ext uri="{FF2B5EF4-FFF2-40B4-BE49-F238E27FC236}">
                  <a16:creationId xmlns:a16="http://schemas.microsoft.com/office/drawing/2014/main" id="{E47BCA9B-87C6-40F7-82D3-9CD17B72D8C9}"/>
                </a:ext>
              </a:extLst>
            </p:cNvPr>
            <p:cNvGrpSpPr/>
            <p:nvPr/>
          </p:nvGrpSpPr>
          <p:grpSpPr>
            <a:xfrm>
              <a:off x="6308554" y="1766462"/>
              <a:ext cx="3793972" cy="610027"/>
              <a:chOff x="1516198" y="696751"/>
              <a:chExt cx="3793972" cy="610027"/>
            </a:xfrm>
          </p:grpSpPr>
          <p:sp>
            <p:nvSpPr>
              <p:cNvPr id="10" name="Rectangle 9">
                <a:extLst>
                  <a:ext uri="{FF2B5EF4-FFF2-40B4-BE49-F238E27FC236}">
                    <a16:creationId xmlns:a16="http://schemas.microsoft.com/office/drawing/2014/main" id="{75DA422B-69DE-4596-BBC6-F3D2DFA8F973}"/>
                  </a:ext>
                </a:extLst>
              </p:cNvPr>
              <p:cNvSpPr/>
              <p:nvPr/>
            </p:nvSpPr>
            <p:spPr>
              <a:xfrm>
                <a:off x="1516198" y="696751"/>
                <a:ext cx="2649611" cy="61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1" name="Rectangle 10">
                <a:extLst>
                  <a:ext uri="{FF2B5EF4-FFF2-40B4-BE49-F238E27FC236}">
                    <a16:creationId xmlns:a16="http://schemas.microsoft.com/office/drawing/2014/main" id="{EB70A114-806F-4E86-A4C4-DAA7917C8DD0}"/>
                  </a:ext>
                </a:extLst>
              </p:cNvPr>
              <p:cNvSpPr/>
              <p:nvPr/>
            </p:nvSpPr>
            <p:spPr>
              <a:xfrm>
                <a:off x="1659890" y="889113"/>
                <a:ext cx="3650280" cy="276999"/>
              </a:xfrm>
              <a:prstGeom prst="rect">
                <a:avLst/>
              </a:prstGeom>
              <a:noFill/>
            </p:spPr>
            <p:txBody>
              <a:bodyPr wrap="square" lIns="0" tIns="0" rIns="0" bIns="0">
                <a:spAutoFit/>
              </a:bodyPr>
              <a:lstStyle/>
              <a:p>
                <a:r>
                  <a:rPr lang="en-US" b="1" dirty="0"/>
                  <a:t>Completion Date</a:t>
                </a:r>
                <a:r>
                  <a:rPr lang="en-US" dirty="0"/>
                  <a:t>: 1653</a:t>
                </a:r>
                <a:endParaRPr lang="en-GB" dirty="0">
                  <a:solidFill>
                    <a:srgbClr val="192A4A"/>
                  </a:solidFill>
                </a:endParaRPr>
              </a:p>
            </p:txBody>
          </p:sp>
        </p:grpSp>
        <p:grpSp>
          <p:nvGrpSpPr>
            <p:cNvPr id="7" name="Group 6">
              <a:extLst>
                <a:ext uri="{FF2B5EF4-FFF2-40B4-BE49-F238E27FC236}">
                  <a16:creationId xmlns:a16="http://schemas.microsoft.com/office/drawing/2014/main" id="{41AF5264-BD07-47A7-8E42-A65FF6F4E946}"/>
                </a:ext>
              </a:extLst>
            </p:cNvPr>
            <p:cNvGrpSpPr/>
            <p:nvPr/>
          </p:nvGrpSpPr>
          <p:grpSpPr>
            <a:xfrm>
              <a:off x="6308554" y="2428183"/>
              <a:ext cx="3187337" cy="610026"/>
              <a:chOff x="1372468" y="1345220"/>
              <a:chExt cx="3187337" cy="610026"/>
            </a:xfrm>
          </p:grpSpPr>
          <p:sp>
            <p:nvSpPr>
              <p:cNvPr id="14" name="Rectangle 13">
                <a:extLst>
                  <a:ext uri="{FF2B5EF4-FFF2-40B4-BE49-F238E27FC236}">
                    <a16:creationId xmlns:a16="http://schemas.microsoft.com/office/drawing/2014/main" id="{E5454335-F607-4734-9D3C-0CEEF2391352}"/>
                  </a:ext>
                </a:extLst>
              </p:cNvPr>
              <p:cNvSpPr/>
              <p:nvPr/>
            </p:nvSpPr>
            <p:spPr>
              <a:xfrm>
                <a:off x="1372468" y="1345220"/>
                <a:ext cx="2649611" cy="61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5" name="Rectangle 14">
                <a:extLst>
                  <a:ext uri="{FF2B5EF4-FFF2-40B4-BE49-F238E27FC236}">
                    <a16:creationId xmlns:a16="http://schemas.microsoft.com/office/drawing/2014/main" id="{5842F370-4823-402B-BB59-8D9AD61D73F7}"/>
                  </a:ext>
                </a:extLst>
              </p:cNvPr>
              <p:cNvSpPr/>
              <p:nvPr/>
            </p:nvSpPr>
            <p:spPr>
              <a:xfrm>
                <a:off x="1555348" y="1532035"/>
                <a:ext cx="3004457" cy="276999"/>
              </a:xfrm>
              <a:prstGeom prst="rect">
                <a:avLst/>
              </a:prstGeom>
              <a:noFill/>
            </p:spPr>
            <p:txBody>
              <a:bodyPr wrap="square" lIns="0" tIns="0" rIns="0" bIns="0">
                <a:spAutoFit/>
              </a:bodyPr>
              <a:lstStyle/>
              <a:p>
                <a:r>
                  <a:rPr lang="en-US" b="1" dirty="0"/>
                  <a:t>Location</a:t>
                </a:r>
                <a:r>
                  <a:rPr lang="en-US" dirty="0"/>
                  <a:t>: Agra, India</a:t>
                </a:r>
                <a:endParaRPr lang="en-GB" dirty="0">
                  <a:solidFill>
                    <a:srgbClr val="192A4A"/>
                  </a:solidFill>
                </a:endParaRPr>
              </a:p>
            </p:txBody>
          </p:sp>
        </p:grpSp>
        <p:grpSp>
          <p:nvGrpSpPr>
            <p:cNvPr id="9" name="Group 8">
              <a:extLst>
                <a:ext uri="{FF2B5EF4-FFF2-40B4-BE49-F238E27FC236}">
                  <a16:creationId xmlns:a16="http://schemas.microsoft.com/office/drawing/2014/main" id="{F5CED81D-7A88-4B65-97CD-9A1AC02F95B9}"/>
                </a:ext>
              </a:extLst>
            </p:cNvPr>
            <p:cNvGrpSpPr/>
            <p:nvPr/>
          </p:nvGrpSpPr>
          <p:grpSpPr>
            <a:xfrm>
              <a:off x="6308554" y="3097943"/>
              <a:ext cx="2275089" cy="614666"/>
              <a:chOff x="440783" y="2001727"/>
              <a:chExt cx="2275089" cy="614666"/>
            </a:xfrm>
          </p:grpSpPr>
          <p:sp>
            <p:nvSpPr>
              <p:cNvPr id="16" name="Rectangle 15">
                <a:extLst>
                  <a:ext uri="{FF2B5EF4-FFF2-40B4-BE49-F238E27FC236}">
                    <a16:creationId xmlns:a16="http://schemas.microsoft.com/office/drawing/2014/main" id="{D4C03842-7D54-451A-8763-48096C4C95A4}"/>
                  </a:ext>
                </a:extLst>
              </p:cNvPr>
              <p:cNvSpPr/>
              <p:nvPr/>
            </p:nvSpPr>
            <p:spPr>
              <a:xfrm>
                <a:off x="440783" y="2001727"/>
                <a:ext cx="2275089" cy="614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7" name="Rectangle 16">
                <a:extLst>
                  <a:ext uri="{FF2B5EF4-FFF2-40B4-BE49-F238E27FC236}">
                    <a16:creationId xmlns:a16="http://schemas.microsoft.com/office/drawing/2014/main" id="{0FA3FE71-AE4C-483B-86E7-B9731016F85C}"/>
                  </a:ext>
                </a:extLst>
              </p:cNvPr>
              <p:cNvSpPr/>
              <p:nvPr/>
            </p:nvSpPr>
            <p:spPr>
              <a:xfrm>
                <a:off x="623664" y="2142394"/>
                <a:ext cx="2092208" cy="278200"/>
              </a:xfrm>
              <a:prstGeom prst="rect">
                <a:avLst/>
              </a:prstGeom>
              <a:noFill/>
            </p:spPr>
            <p:txBody>
              <a:bodyPr wrap="square" lIns="0" tIns="0" rIns="0" bIns="0">
                <a:spAutoFit/>
              </a:bodyPr>
              <a:lstStyle/>
              <a:p>
                <a:r>
                  <a:rPr lang="en-US" b="1" dirty="0"/>
                  <a:t>Height</a:t>
                </a:r>
                <a:r>
                  <a:rPr lang="en-US" dirty="0"/>
                  <a:t>: 171 </a:t>
                </a:r>
                <a:r>
                  <a:rPr lang="en-US" dirty="0" err="1"/>
                  <a:t>metres</a:t>
                </a:r>
                <a:endParaRPr lang="en-US" dirty="0"/>
              </a:p>
            </p:txBody>
          </p:sp>
        </p:grpSp>
      </p:grpSp>
      <p:sp>
        <p:nvSpPr>
          <p:cNvPr id="21" name="Title 20"/>
          <p:cNvSpPr>
            <a:spLocks noGrp="1"/>
          </p:cNvSpPr>
          <p:nvPr>
            <p:ph type="title"/>
          </p:nvPr>
        </p:nvSpPr>
        <p:spPr>
          <a:xfrm>
            <a:off x="3328877" y="436190"/>
            <a:ext cx="5367861" cy="1055466"/>
          </a:xfrm>
          <a:prstGeom prst="roundRect">
            <a:avLst>
              <a:gd name="adj" fmla="val 0"/>
            </a:avLst>
          </a:prstGeom>
        </p:spPr>
        <p:txBody>
          <a:bodyPr/>
          <a:lstStyle/>
          <a:p>
            <a:pPr algn="ctr"/>
            <a:r>
              <a:rPr lang="en-GB" sz="3600" dirty="0">
                <a:solidFill>
                  <a:schemeClr val="bg2"/>
                </a:solidFill>
              </a:rPr>
              <a:t>Taj Mahal</a:t>
            </a:r>
            <a:endParaRPr lang="en-GB" sz="3600" dirty="0">
              <a:solidFill>
                <a:schemeClr val="bg2"/>
              </a:solidFill>
              <a:latin typeface="+mn-lt"/>
            </a:endParaRPr>
          </a:p>
        </p:txBody>
      </p:sp>
    </p:spTree>
    <p:extLst>
      <p:ext uri="{BB962C8B-B14F-4D97-AF65-F5344CB8AC3E}">
        <p14:creationId xmlns:p14="http://schemas.microsoft.com/office/powerpoint/2010/main" val="212648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1007 0.54838 L -0.67049 0.5456 " pathEditMode="relative" rAng="0" ptsTypes="AA">
                                      <p:cBhvr>
                                        <p:cTn id="6" dur="2000" fill="hold"/>
                                        <p:tgtEl>
                                          <p:spTgt spid="12"/>
                                        </p:tgtEl>
                                        <p:attrNameLst>
                                          <p:attrName>ppt_x</p:attrName>
                                          <p:attrName>ppt_y</p:attrName>
                                        </p:attrNameLst>
                                      </p:cBhvr>
                                      <p:rCtr x="-34028" y="-139"/>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00E1C7-B589-48B6-8611-A000D9EC5D7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382"/>
          <a:stretch/>
        </p:blipFill>
        <p:spPr>
          <a:xfrm>
            <a:off x="448101" y="418093"/>
            <a:ext cx="5245811" cy="5990736"/>
          </a:xfrm>
          <a:prstGeom prst="roundRect">
            <a:avLst>
              <a:gd name="adj" fmla="val 3033"/>
            </a:avLst>
          </a:prstGeom>
        </p:spPr>
      </p:pic>
      <p:pic>
        <p:nvPicPr>
          <p:cNvPr id="18" name="Picture 17">
            <a:extLst>
              <a:ext uri="{FF2B5EF4-FFF2-40B4-BE49-F238E27FC236}">
                <a16:creationId xmlns:a16="http://schemas.microsoft.com/office/drawing/2014/main" id="{49E01412-F6DF-4735-BD37-0DEDEED38F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7199"/>
          <a:stretch/>
        </p:blipFill>
        <p:spPr>
          <a:xfrm>
            <a:off x="968721" y="419560"/>
            <a:ext cx="4725191" cy="5990736"/>
          </a:xfrm>
          <a:prstGeom prst="rect">
            <a:avLst/>
          </a:prstGeom>
        </p:spPr>
      </p:pic>
      <p:grpSp>
        <p:nvGrpSpPr>
          <p:cNvPr id="20" name="Group 19">
            <a:extLst>
              <a:ext uri="{FF2B5EF4-FFF2-40B4-BE49-F238E27FC236}">
                <a16:creationId xmlns:a16="http://schemas.microsoft.com/office/drawing/2014/main" id="{2FDE38DE-60B5-4400-B3D6-214CF77D554F}"/>
              </a:ext>
            </a:extLst>
          </p:cNvPr>
          <p:cNvGrpSpPr/>
          <p:nvPr/>
        </p:nvGrpSpPr>
        <p:grpSpPr>
          <a:xfrm>
            <a:off x="5867188" y="809408"/>
            <a:ext cx="2728891" cy="5208105"/>
            <a:chOff x="-796128" y="1761169"/>
            <a:chExt cx="5300422" cy="2792252"/>
          </a:xfrm>
        </p:grpSpPr>
        <p:sp>
          <p:nvSpPr>
            <p:cNvPr id="8" name="Rectangle 7">
              <a:extLst>
                <a:ext uri="{FF2B5EF4-FFF2-40B4-BE49-F238E27FC236}">
                  <a16:creationId xmlns:a16="http://schemas.microsoft.com/office/drawing/2014/main" id="{D413C9F6-1CFB-4901-839D-59192AB44E0C}"/>
                </a:ext>
              </a:extLst>
            </p:cNvPr>
            <p:cNvSpPr/>
            <p:nvPr/>
          </p:nvSpPr>
          <p:spPr>
            <a:xfrm>
              <a:off x="-796128" y="1761169"/>
              <a:ext cx="5300422" cy="2792252"/>
            </a:xfrm>
            <a:prstGeom prst="rect">
              <a:avLst/>
            </a:prstGeom>
            <a:solidFill>
              <a:srgbClr val="192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5" name="Rectangle 4"/>
            <p:cNvSpPr/>
            <p:nvPr/>
          </p:nvSpPr>
          <p:spPr>
            <a:xfrm>
              <a:off x="-641146" y="1872082"/>
              <a:ext cx="4943961" cy="2604313"/>
            </a:xfrm>
            <a:prstGeom prst="rect">
              <a:avLst/>
            </a:prstGeom>
          </p:spPr>
          <p:txBody>
            <a:bodyPr wrap="square" lIns="0" tIns="0" rIns="0" bIns="0">
              <a:spAutoFit/>
            </a:bodyPr>
            <a:lstStyle/>
            <a:p>
              <a:r>
                <a:rPr lang="en-US" dirty="0">
                  <a:solidFill>
                    <a:schemeClr val="bg1"/>
                  </a:solidFill>
                </a:rPr>
                <a:t>It took about 432 workers eight years to build.</a:t>
              </a:r>
            </a:p>
            <a:p>
              <a:endParaRPr lang="en-US" dirty="0">
                <a:solidFill>
                  <a:schemeClr val="bg1"/>
                </a:solidFill>
              </a:endParaRPr>
            </a:p>
            <a:p>
              <a:r>
                <a:rPr lang="en-US" dirty="0">
                  <a:solidFill>
                    <a:schemeClr val="bg1"/>
                  </a:solidFill>
                </a:rPr>
                <a:t>It is 244 </a:t>
              </a:r>
              <a:r>
                <a:rPr lang="en-US" dirty="0" err="1">
                  <a:solidFill>
                    <a:schemeClr val="bg1"/>
                  </a:solidFill>
                </a:rPr>
                <a:t>metres</a:t>
              </a:r>
              <a:r>
                <a:rPr lang="en-US" dirty="0">
                  <a:solidFill>
                    <a:schemeClr val="bg1"/>
                  </a:solidFill>
                </a:rPr>
                <a:t> long and is 18 </a:t>
              </a:r>
              <a:r>
                <a:rPr lang="en-US" dirty="0" err="1">
                  <a:solidFill>
                    <a:schemeClr val="bg1"/>
                  </a:solidFill>
                </a:rPr>
                <a:t>metres</a:t>
              </a:r>
              <a:r>
                <a:rPr lang="en-US" dirty="0">
                  <a:solidFill>
                    <a:schemeClr val="bg1"/>
                  </a:solidFill>
                </a:rPr>
                <a:t> wide. </a:t>
              </a:r>
            </a:p>
            <a:p>
              <a:endParaRPr lang="en-US" dirty="0">
                <a:solidFill>
                  <a:schemeClr val="bg1"/>
                </a:solidFill>
              </a:endParaRPr>
            </a:p>
            <a:p>
              <a:r>
                <a:rPr lang="en-US" dirty="0">
                  <a:solidFill>
                    <a:schemeClr val="bg1"/>
                  </a:solidFill>
                </a:rPr>
                <a:t>The roadway opens up to allow tall ships to pass through. This happens around 1000 times a year.</a:t>
              </a:r>
            </a:p>
            <a:p>
              <a:endParaRPr lang="en-US" dirty="0">
                <a:solidFill>
                  <a:schemeClr val="bg1"/>
                </a:solidFill>
              </a:endParaRPr>
            </a:p>
            <a:p>
              <a:r>
                <a:rPr lang="en-US" dirty="0">
                  <a:solidFill>
                    <a:schemeClr val="bg1"/>
                  </a:solidFill>
                </a:rPr>
                <a:t>It is often confused with London Bridge which is further down the River Thames.</a:t>
              </a:r>
            </a:p>
          </p:txBody>
        </p:sp>
      </p:grpSp>
      <p:grpSp>
        <p:nvGrpSpPr>
          <p:cNvPr id="12" name="Group 11">
            <a:extLst>
              <a:ext uri="{FF2B5EF4-FFF2-40B4-BE49-F238E27FC236}">
                <a16:creationId xmlns:a16="http://schemas.microsoft.com/office/drawing/2014/main" id="{7ADC87A1-B241-41AE-8204-F455772CFEDE}"/>
              </a:ext>
            </a:extLst>
          </p:cNvPr>
          <p:cNvGrpSpPr/>
          <p:nvPr/>
        </p:nvGrpSpPr>
        <p:grpSpPr>
          <a:xfrm>
            <a:off x="-4329954" y="797550"/>
            <a:ext cx="3659751" cy="1876076"/>
            <a:chOff x="6308554" y="1766462"/>
            <a:chExt cx="3659751" cy="1876076"/>
          </a:xfrm>
        </p:grpSpPr>
        <p:grpSp>
          <p:nvGrpSpPr>
            <p:cNvPr id="6" name="Group 5">
              <a:extLst>
                <a:ext uri="{FF2B5EF4-FFF2-40B4-BE49-F238E27FC236}">
                  <a16:creationId xmlns:a16="http://schemas.microsoft.com/office/drawing/2014/main" id="{E47BCA9B-87C6-40F7-82D3-9CD17B72D8C9}"/>
                </a:ext>
              </a:extLst>
            </p:cNvPr>
            <p:cNvGrpSpPr/>
            <p:nvPr/>
          </p:nvGrpSpPr>
          <p:grpSpPr>
            <a:xfrm>
              <a:off x="6308554" y="1766462"/>
              <a:ext cx="3659751" cy="610027"/>
              <a:chOff x="1516198" y="696751"/>
              <a:chExt cx="3659751" cy="610027"/>
            </a:xfrm>
          </p:grpSpPr>
          <p:sp>
            <p:nvSpPr>
              <p:cNvPr id="10" name="Rectangle 9">
                <a:extLst>
                  <a:ext uri="{FF2B5EF4-FFF2-40B4-BE49-F238E27FC236}">
                    <a16:creationId xmlns:a16="http://schemas.microsoft.com/office/drawing/2014/main" id="{75DA422B-69DE-4596-BBC6-F3D2DFA8F973}"/>
                  </a:ext>
                </a:extLst>
              </p:cNvPr>
              <p:cNvSpPr/>
              <p:nvPr/>
            </p:nvSpPr>
            <p:spPr>
              <a:xfrm>
                <a:off x="1516198" y="696751"/>
                <a:ext cx="3659751" cy="61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1" name="Rectangle 10">
                <a:extLst>
                  <a:ext uri="{FF2B5EF4-FFF2-40B4-BE49-F238E27FC236}">
                    <a16:creationId xmlns:a16="http://schemas.microsoft.com/office/drawing/2014/main" id="{EB70A114-806F-4E86-A4C4-DAA7917C8DD0}"/>
                  </a:ext>
                </a:extLst>
              </p:cNvPr>
              <p:cNvSpPr/>
              <p:nvPr/>
            </p:nvSpPr>
            <p:spPr>
              <a:xfrm>
                <a:off x="1659890" y="889113"/>
                <a:ext cx="3371253" cy="276999"/>
              </a:xfrm>
              <a:prstGeom prst="rect">
                <a:avLst/>
              </a:prstGeom>
              <a:noFill/>
            </p:spPr>
            <p:txBody>
              <a:bodyPr wrap="square" lIns="0" tIns="0" rIns="0" bIns="0">
                <a:spAutoFit/>
              </a:bodyPr>
              <a:lstStyle/>
              <a:p>
                <a:pPr algn="r"/>
                <a:r>
                  <a:rPr lang="en-US" b="1" dirty="0"/>
                  <a:t>Completion Date</a:t>
                </a:r>
                <a:r>
                  <a:rPr lang="en-US" dirty="0"/>
                  <a:t>: 30</a:t>
                </a:r>
                <a:r>
                  <a:rPr lang="en-US" baseline="30000" dirty="0"/>
                  <a:t>th</a:t>
                </a:r>
                <a:r>
                  <a:rPr lang="en-US" dirty="0"/>
                  <a:t> June 1894</a:t>
                </a:r>
                <a:endParaRPr lang="en-GB" dirty="0">
                  <a:solidFill>
                    <a:srgbClr val="192A4A"/>
                  </a:solidFill>
                </a:endParaRPr>
              </a:p>
            </p:txBody>
          </p:sp>
        </p:grpSp>
        <p:grpSp>
          <p:nvGrpSpPr>
            <p:cNvPr id="7" name="Group 6">
              <a:extLst>
                <a:ext uri="{FF2B5EF4-FFF2-40B4-BE49-F238E27FC236}">
                  <a16:creationId xmlns:a16="http://schemas.microsoft.com/office/drawing/2014/main" id="{41AF5264-BD07-47A7-8E42-A65FF6F4E946}"/>
                </a:ext>
              </a:extLst>
            </p:cNvPr>
            <p:cNvGrpSpPr/>
            <p:nvPr/>
          </p:nvGrpSpPr>
          <p:grpSpPr>
            <a:xfrm>
              <a:off x="7978449" y="2428183"/>
              <a:ext cx="1974644" cy="610026"/>
              <a:chOff x="3042363" y="1345220"/>
              <a:chExt cx="1974644" cy="610026"/>
            </a:xfrm>
          </p:grpSpPr>
          <p:sp>
            <p:nvSpPr>
              <p:cNvPr id="14" name="Rectangle 13">
                <a:extLst>
                  <a:ext uri="{FF2B5EF4-FFF2-40B4-BE49-F238E27FC236}">
                    <a16:creationId xmlns:a16="http://schemas.microsoft.com/office/drawing/2014/main" id="{E5454335-F607-4734-9D3C-0CEEF2391352}"/>
                  </a:ext>
                </a:extLst>
              </p:cNvPr>
              <p:cNvSpPr/>
              <p:nvPr/>
            </p:nvSpPr>
            <p:spPr>
              <a:xfrm>
                <a:off x="3042363" y="1345220"/>
                <a:ext cx="1974644" cy="61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5" name="Rectangle 14">
                <a:extLst>
                  <a:ext uri="{FF2B5EF4-FFF2-40B4-BE49-F238E27FC236}">
                    <a16:creationId xmlns:a16="http://schemas.microsoft.com/office/drawing/2014/main" id="{5842F370-4823-402B-BB59-8D9AD61D73F7}"/>
                  </a:ext>
                </a:extLst>
              </p:cNvPr>
              <p:cNvSpPr/>
              <p:nvPr/>
            </p:nvSpPr>
            <p:spPr>
              <a:xfrm>
                <a:off x="3042364" y="1532035"/>
                <a:ext cx="1845049" cy="276999"/>
              </a:xfrm>
              <a:prstGeom prst="rect">
                <a:avLst/>
              </a:prstGeom>
              <a:noFill/>
            </p:spPr>
            <p:txBody>
              <a:bodyPr wrap="square" lIns="0" tIns="0" rIns="0" bIns="0">
                <a:spAutoFit/>
              </a:bodyPr>
              <a:lstStyle/>
              <a:p>
                <a:pPr algn="r"/>
                <a:r>
                  <a:rPr lang="en-US" b="1" dirty="0"/>
                  <a:t>Location</a:t>
                </a:r>
                <a:r>
                  <a:rPr lang="en-US" dirty="0"/>
                  <a:t>: London</a:t>
                </a:r>
                <a:endParaRPr lang="en-GB" dirty="0">
                  <a:solidFill>
                    <a:srgbClr val="192A4A"/>
                  </a:solidFill>
                </a:endParaRPr>
              </a:p>
            </p:txBody>
          </p:sp>
        </p:grpSp>
        <p:grpSp>
          <p:nvGrpSpPr>
            <p:cNvPr id="9" name="Group 8">
              <a:extLst>
                <a:ext uri="{FF2B5EF4-FFF2-40B4-BE49-F238E27FC236}">
                  <a16:creationId xmlns:a16="http://schemas.microsoft.com/office/drawing/2014/main" id="{F5CED81D-7A88-4B65-97CD-9A1AC02F95B9}"/>
                </a:ext>
              </a:extLst>
            </p:cNvPr>
            <p:cNvGrpSpPr/>
            <p:nvPr/>
          </p:nvGrpSpPr>
          <p:grpSpPr>
            <a:xfrm>
              <a:off x="7860884" y="3097943"/>
              <a:ext cx="2092209" cy="544595"/>
              <a:chOff x="1993113" y="2001727"/>
              <a:chExt cx="2092209" cy="544595"/>
            </a:xfrm>
          </p:grpSpPr>
          <p:sp>
            <p:nvSpPr>
              <p:cNvPr id="16" name="Rectangle 15">
                <a:extLst>
                  <a:ext uri="{FF2B5EF4-FFF2-40B4-BE49-F238E27FC236}">
                    <a16:creationId xmlns:a16="http://schemas.microsoft.com/office/drawing/2014/main" id="{D4C03842-7D54-451A-8763-48096C4C95A4}"/>
                  </a:ext>
                </a:extLst>
              </p:cNvPr>
              <p:cNvSpPr/>
              <p:nvPr/>
            </p:nvSpPr>
            <p:spPr>
              <a:xfrm>
                <a:off x="1993113" y="2001727"/>
                <a:ext cx="2092209" cy="544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7" name="Rectangle 16">
                <a:extLst>
                  <a:ext uri="{FF2B5EF4-FFF2-40B4-BE49-F238E27FC236}">
                    <a16:creationId xmlns:a16="http://schemas.microsoft.com/office/drawing/2014/main" id="{0FA3FE71-AE4C-483B-86E7-B9731016F85C}"/>
                  </a:ext>
                </a:extLst>
              </p:cNvPr>
              <p:cNvSpPr/>
              <p:nvPr/>
            </p:nvSpPr>
            <p:spPr>
              <a:xfrm>
                <a:off x="1993114" y="2142394"/>
                <a:ext cx="1962614" cy="278200"/>
              </a:xfrm>
              <a:prstGeom prst="rect">
                <a:avLst/>
              </a:prstGeom>
              <a:noFill/>
            </p:spPr>
            <p:txBody>
              <a:bodyPr wrap="square" lIns="0" tIns="0" rIns="0" bIns="0">
                <a:spAutoFit/>
              </a:bodyPr>
              <a:lstStyle/>
              <a:p>
                <a:pPr algn="r"/>
                <a:r>
                  <a:rPr lang="en-US" b="1" dirty="0"/>
                  <a:t>Height</a:t>
                </a:r>
                <a:r>
                  <a:rPr lang="en-US" dirty="0"/>
                  <a:t>: 65 </a:t>
                </a:r>
                <a:r>
                  <a:rPr lang="en-US" dirty="0" err="1"/>
                  <a:t>metres</a:t>
                </a:r>
                <a:endParaRPr lang="en-US" dirty="0"/>
              </a:p>
            </p:txBody>
          </p:sp>
        </p:grpSp>
      </p:grpSp>
      <p:sp>
        <p:nvSpPr>
          <p:cNvPr id="21" name="Title 20"/>
          <p:cNvSpPr>
            <a:spLocks noGrp="1"/>
          </p:cNvSpPr>
          <p:nvPr>
            <p:ph type="title"/>
          </p:nvPr>
        </p:nvSpPr>
        <p:spPr>
          <a:xfrm>
            <a:off x="448102" y="418093"/>
            <a:ext cx="3517612" cy="1041178"/>
          </a:xfrm>
          <a:prstGeom prst="roundRect">
            <a:avLst>
              <a:gd name="adj" fmla="val 0"/>
            </a:avLst>
          </a:prstGeom>
        </p:spPr>
        <p:txBody>
          <a:bodyPr/>
          <a:lstStyle/>
          <a:p>
            <a:pPr algn="ctr"/>
            <a:r>
              <a:rPr lang="en-GB" sz="3600" dirty="0"/>
              <a:t>Tower Bridge</a:t>
            </a:r>
            <a:endParaRPr lang="en-GB" sz="3600" dirty="0">
              <a:latin typeface="+mn-lt"/>
            </a:endParaRPr>
          </a:p>
        </p:txBody>
      </p:sp>
    </p:spTree>
    <p:extLst>
      <p:ext uri="{BB962C8B-B14F-4D97-AF65-F5344CB8AC3E}">
        <p14:creationId xmlns:p14="http://schemas.microsoft.com/office/powerpoint/2010/main" val="78791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2448 0.52893 L 0.69827 0.52731 " pathEditMode="relative" rAng="0" ptsTypes="AA">
                                      <p:cBhvr>
                                        <p:cTn id="6" dur="2000" fill="hold"/>
                                        <p:tgtEl>
                                          <p:spTgt spid="12"/>
                                        </p:tgtEl>
                                        <p:attrNameLst>
                                          <p:attrName>ppt_x</p:attrName>
                                          <p:attrName>ppt_y</p:attrName>
                                        </p:attrNameLst>
                                      </p:cBhvr>
                                      <p:rCtr x="36128" y="-93"/>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466632-F0C0-4038-A1B6-0500017969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4148"/>
          <a:stretch/>
        </p:blipFill>
        <p:spPr>
          <a:xfrm>
            <a:off x="436383" y="420352"/>
            <a:ext cx="3446504" cy="5996935"/>
          </a:xfrm>
          <a:prstGeom prst="roundRect">
            <a:avLst>
              <a:gd name="adj" fmla="val 5372"/>
            </a:avLst>
          </a:prstGeom>
        </p:spPr>
      </p:pic>
      <p:pic>
        <p:nvPicPr>
          <p:cNvPr id="18" name="Picture 17">
            <a:extLst>
              <a:ext uri="{FF2B5EF4-FFF2-40B4-BE49-F238E27FC236}">
                <a16:creationId xmlns:a16="http://schemas.microsoft.com/office/drawing/2014/main" id="{62C8B034-B2D6-43FD-B97A-BD6988DFBFD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35" r="14149"/>
          <a:stretch/>
        </p:blipFill>
        <p:spPr>
          <a:xfrm>
            <a:off x="1023042" y="420352"/>
            <a:ext cx="2875056" cy="5996935"/>
          </a:xfrm>
          <a:prstGeom prst="rect">
            <a:avLst/>
          </a:prstGeom>
        </p:spPr>
      </p:pic>
      <p:grpSp>
        <p:nvGrpSpPr>
          <p:cNvPr id="20" name="Group 19">
            <a:extLst>
              <a:ext uri="{FF2B5EF4-FFF2-40B4-BE49-F238E27FC236}">
                <a16:creationId xmlns:a16="http://schemas.microsoft.com/office/drawing/2014/main" id="{2FDE38DE-60B5-4400-B3D6-214CF77D554F}"/>
              </a:ext>
            </a:extLst>
          </p:cNvPr>
          <p:cNvGrpSpPr/>
          <p:nvPr/>
        </p:nvGrpSpPr>
        <p:grpSpPr>
          <a:xfrm>
            <a:off x="4055165" y="529684"/>
            <a:ext cx="4532243" cy="4181464"/>
            <a:chOff x="-796128" y="1761169"/>
            <a:chExt cx="5300422" cy="3004594"/>
          </a:xfrm>
        </p:grpSpPr>
        <p:sp>
          <p:nvSpPr>
            <p:cNvPr id="8" name="Rectangle 7">
              <a:extLst>
                <a:ext uri="{FF2B5EF4-FFF2-40B4-BE49-F238E27FC236}">
                  <a16:creationId xmlns:a16="http://schemas.microsoft.com/office/drawing/2014/main" id="{D413C9F6-1CFB-4901-839D-59192AB44E0C}"/>
                </a:ext>
              </a:extLst>
            </p:cNvPr>
            <p:cNvSpPr/>
            <p:nvPr/>
          </p:nvSpPr>
          <p:spPr>
            <a:xfrm>
              <a:off x="-796128" y="1761169"/>
              <a:ext cx="5300422" cy="2792252"/>
            </a:xfrm>
            <a:prstGeom prst="rect">
              <a:avLst/>
            </a:prstGeom>
            <a:solidFill>
              <a:srgbClr val="192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5" name="Rectangle 4"/>
            <p:cNvSpPr/>
            <p:nvPr/>
          </p:nvSpPr>
          <p:spPr>
            <a:xfrm>
              <a:off x="-641146" y="1872082"/>
              <a:ext cx="4943961" cy="2893681"/>
            </a:xfrm>
            <a:prstGeom prst="rect">
              <a:avLst/>
            </a:prstGeom>
          </p:spPr>
          <p:txBody>
            <a:bodyPr wrap="square" lIns="0" tIns="0" rIns="0" bIns="0">
              <a:spAutoFit/>
            </a:bodyPr>
            <a:lstStyle/>
            <a:p>
              <a:r>
                <a:rPr lang="en-US" dirty="0">
                  <a:solidFill>
                    <a:schemeClr val="bg1"/>
                  </a:solidFill>
                </a:rPr>
                <a:t>The Tower of Pisa is famous for leaning to one side.</a:t>
              </a:r>
            </a:p>
            <a:p>
              <a:endParaRPr lang="en-US" dirty="0">
                <a:solidFill>
                  <a:schemeClr val="bg1"/>
                </a:solidFill>
              </a:endParaRPr>
            </a:p>
            <a:p>
              <a:r>
                <a:rPr lang="en-US" dirty="0">
                  <a:solidFill>
                    <a:schemeClr val="bg1"/>
                  </a:solidFill>
                </a:rPr>
                <a:t>It took 200 years to build because several wars occurred and interrupted its construction.</a:t>
              </a:r>
            </a:p>
            <a:p>
              <a:endParaRPr lang="en-US" dirty="0">
                <a:solidFill>
                  <a:schemeClr val="bg1"/>
                </a:solidFill>
              </a:endParaRPr>
            </a:p>
            <a:p>
              <a:r>
                <a:rPr lang="en-US" dirty="0">
                  <a:solidFill>
                    <a:schemeClr val="bg1"/>
                  </a:solidFill>
                </a:rPr>
                <a:t>The bell tower is home to 7 bells and was built on unstable, marshy soil.</a:t>
              </a:r>
            </a:p>
            <a:p>
              <a:endParaRPr lang="en-US" dirty="0">
                <a:solidFill>
                  <a:schemeClr val="bg1"/>
                </a:solidFill>
              </a:endParaRPr>
            </a:p>
            <a:p>
              <a:r>
                <a:rPr lang="en-US" dirty="0">
                  <a:solidFill>
                    <a:schemeClr val="bg1"/>
                  </a:solidFill>
                </a:rPr>
                <a:t>There are either 296 steps or 294 steps to climb to the top, depending on which staircase is used.</a:t>
              </a:r>
            </a:p>
          </p:txBody>
        </p:sp>
      </p:grpSp>
      <p:grpSp>
        <p:nvGrpSpPr>
          <p:cNvPr id="12" name="Group 11">
            <a:extLst>
              <a:ext uri="{FF2B5EF4-FFF2-40B4-BE49-F238E27FC236}">
                <a16:creationId xmlns:a16="http://schemas.microsoft.com/office/drawing/2014/main" id="{7ADC87A1-B241-41AE-8204-F455772CFEDE}"/>
              </a:ext>
            </a:extLst>
          </p:cNvPr>
          <p:cNvGrpSpPr/>
          <p:nvPr/>
        </p:nvGrpSpPr>
        <p:grpSpPr>
          <a:xfrm>
            <a:off x="-3959925" y="4415634"/>
            <a:ext cx="3516059" cy="1893399"/>
            <a:chOff x="6452246" y="1766462"/>
            <a:chExt cx="3516059" cy="1893399"/>
          </a:xfrm>
        </p:grpSpPr>
        <p:grpSp>
          <p:nvGrpSpPr>
            <p:cNvPr id="6" name="Group 5">
              <a:extLst>
                <a:ext uri="{FF2B5EF4-FFF2-40B4-BE49-F238E27FC236}">
                  <a16:creationId xmlns:a16="http://schemas.microsoft.com/office/drawing/2014/main" id="{E47BCA9B-87C6-40F7-82D3-9CD17B72D8C9}"/>
                </a:ext>
              </a:extLst>
            </p:cNvPr>
            <p:cNvGrpSpPr/>
            <p:nvPr/>
          </p:nvGrpSpPr>
          <p:grpSpPr>
            <a:xfrm>
              <a:off x="6452246" y="1766462"/>
              <a:ext cx="3516059" cy="610027"/>
              <a:chOff x="1659890" y="696751"/>
              <a:chExt cx="3516059" cy="610027"/>
            </a:xfrm>
          </p:grpSpPr>
          <p:sp>
            <p:nvSpPr>
              <p:cNvPr id="10" name="Rectangle 9">
                <a:extLst>
                  <a:ext uri="{FF2B5EF4-FFF2-40B4-BE49-F238E27FC236}">
                    <a16:creationId xmlns:a16="http://schemas.microsoft.com/office/drawing/2014/main" id="{75DA422B-69DE-4596-BBC6-F3D2DFA8F973}"/>
                  </a:ext>
                </a:extLst>
              </p:cNvPr>
              <p:cNvSpPr/>
              <p:nvPr/>
            </p:nvSpPr>
            <p:spPr>
              <a:xfrm>
                <a:off x="2606564" y="696751"/>
                <a:ext cx="2569385" cy="61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1" name="Rectangle 10">
                <a:extLst>
                  <a:ext uri="{FF2B5EF4-FFF2-40B4-BE49-F238E27FC236}">
                    <a16:creationId xmlns:a16="http://schemas.microsoft.com/office/drawing/2014/main" id="{EB70A114-806F-4E86-A4C4-DAA7917C8DD0}"/>
                  </a:ext>
                </a:extLst>
              </p:cNvPr>
              <p:cNvSpPr/>
              <p:nvPr/>
            </p:nvSpPr>
            <p:spPr>
              <a:xfrm>
                <a:off x="1659890" y="889113"/>
                <a:ext cx="3438605" cy="276999"/>
              </a:xfrm>
              <a:prstGeom prst="rect">
                <a:avLst/>
              </a:prstGeom>
              <a:noFill/>
            </p:spPr>
            <p:txBody>
              <a:bodyPr wrap="square" lIns="0" tIns="0" rIns="0" bIns="0">
                <a:spAutoFit/>
              </a:bodyPr>
              <a:lstStyle/>
              <a:p>
                <a:pPr algn="r"/>
                <a:r>
                  <a:rPr lang="en-US" b="1" dirty="0"/>
                  <a:t>Completion Date</a:t>
                </a:r>
                <a:r>
                  <a:rPr lang="en-US" dirty="0"/>
                  <a:t>: 1372</a:t>
                </a:r>
                <a:endParaRPr lang="en-GB" dirty="0">
                  <a:solidFill>
                    <a:srgbClr val="192A4A"/>
                  </a:solidFill>
                </a:endParaRPr>
              </a:p>
            </p:txBody>
          </p:sp>
        </p:grpSp>
        <p:grpSp>
          <p:nvGrpSpPr>
            <p:cNvPr id="7" name="Group 6">
              <a:extLst>
                <a:ext uri="{FF2B5EF4-FFF2-40B4-BE49-F238E27FC236}">
                  <a16:creationId xmlns:a16="http://schemas.microsoft.com/office/drawing/2014/main" id="{41AF5264-BD07-47A7-8E42-A65FF6F4E946}"/>
                </a:ext>
              </a:extLst>
            </p:cNvPr>
            <p:cNvGrpSpPr/>
            <p:nvPr/>
          </p:nvGrpSpPr>
          <p:grpSpPr>
            <a:xfrm>
              <a:off x="7516486" y="2428183"/>
              <a:ext cx="2436608" cy="610026"/>
              <a:chOff x="2580400" y="1345220"/>
              <a:chExt cx="2436608" cy="610026"/>
            </a:xfrm>
          </p:grpSpPr>
          <p:sp>
            <p:nvSpPr>
              <p:cNvPr id="14" name="Rectangle 13">
                <a:extLst>
                  <a:ext uri="{FF2B5EF4-FFF2-40B4-BE49-F238E27FC236}">
                    <a16:creationId xmlns:a16="http://schemas.microsoft.com/office/drawing/2014/main" id="{E5454335-F607-4734-9D3C-0CEEF2391352}"/>
                  </a:ext>
                </a:extLst>
              </p:cNvPr>
              <p:cNvSpPr/>
              <p:nvPr/>
            </p:nvSpPr>
            <p:spPr>
              <a:xfrm>
                <a:off x="2580400" y="1345220"/>
                <a:ext cx="2436608" cy="61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5" name="Rectangle 14">
                <a:extLst>
                  <a:ext uri="{FF2B5EF4-FFF2-40B4-BE49-F238E27FC236}">
                    <a16:creationId xmlns:a16="http://schemas.microsoft.com/office/drawing/2014/main" id="{5842F370-4823-402B-BB59-8D9AD61D73F7}"/>
                  </a:ext>
                </a:extLst>
              </p:cNvPr>
              <p:cNvSpPr/>
              <p:nvPr/>
            </p:nvSpPr>
            <p:spPr>
              <a:xfrm>
                <a:off x="2761896" y="1535941"/>
                <a:ext cx="2105639" cy="276999"/>
              </a:xfrm>
              <a:prstGeom prst="rect">
                <a:avLst/>
              </a:prstGeom>
              <a:noFill/>
            </p:spPr>
            <p:txBody>
              <a:bodyPr wrap="square" lIns="0" tIns="0" rIns="0" bIns="0">
                <a:spAutoFit/>
              </a:bodyPr>
              <a:lstStyle/>
              <a:p>
                <a:pPr algn="r"/>
                <a:r>
                  <a:rPr lang="en-US" b="1" dirty="0"/>
                  <a:t>Location: </a:t>
                </a:r>
                <a:r>
                  <a:rPr lang="en-US" dirty="0"/>
                  <a:t>Pisa, Italy</a:t>
                </a:r>
                <a:endParaRPr lang="en-GB" dirty="0">
                  <a:solidFill>
                    <a:srgbClr val="192A4A"/>
                  </a:solidFill>
                </a:endParaRPr>
              </a:p>
            </p:txBody>
          </p:sp>
        </p:grpSp>
        <p:grpSp>
          <p:nvGrpSpPr>
            <p:cNvPr id="9" name="Group 8">
              <a:extLst>
                <a:ext uri="{FF2B5EF4-FFF2-40B4-BE49-F238E27FC236}">
                  <a16:creationId xmlns:a16="http://schemas.microsoft.com/office/drawing/2014/main" id="{F5CED81D-7A88-4B65-97CD-9A1AC02F95B9}"/>
                </a:ext>
              </a:extLst>
            </p:cNvPr>
            <p:cNvGrpSpPr/>
            <p:nvPr/>
          </p:nvGrpSpPr>
          <p:grpSpPr>
            <a:xfrm>
              <a:off x="7398920" y="3097943"/>
              <a:ext cx="2554174" cy="561918"/>
              <a:chOff x="1531149" y="2001727"/>
              <a:chExt cx="2554174" cy="561918"/>
            </a:xfrm>
          </p:grpSpPr>
          <p:sp>
            <p:nvSpPr>
              <p:cNvPr id="16" name="Rectangle 15">
                <a:extLst>
                  <a:ext uri="{FF2B5EF4-FFF2-40B4-BE49-F238E27FC236}">
                    <a16:creationId xmlns:a16="http://schemas.microsoft.com/office/drawing/2014/main" id="{D4C03842-7D54-451A-8763-48096C4C95A4}"/>
                  </a:ext>
                </a:extLst>
              </p:cNvPr>
              <p:cNvSpPr/>
              <p:nvPr/>
            </p:nvSpPr>
            <p:spPr>
              <a:xfrm>
                <a:off x="1531149" y="2001727"/>
                <a:ext cx="2554174" cy="561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7" name="Rectangle 16">
                <a:extLst>
                  <a:ext uri="{FF2B5EF4-FFF2-40B4-BE49-F238E27FC236}">
                    <a16:creationId xmlns:a16="http://schemas.microsoft.com/office/drawing/2014/main" id="{0FA3FE71-AE4C-483B-86E7-B9731016F85C}"/>
                  </a:ext>
                </a:extLst>
              </p:cNvPr>
              <p:cNvSpPr/>
              <p:nvPr/>
            </p:nvSpPr>
            <p:spPr>
              <a:xfrm>
                <a:off x="1767971" y="2128808"/>
                <a:ext cx="2167879" cy="276999"/>
              </a:xfrm>
              <a:prstGeom prst="rect">
                <a:avLst/>
              </a:prstGeom>
              <a:noFill/>
            </p:spPr>
            <p:txBody>
              <a:bodyPr wrap="square" lIns="0" tIns="0" rIns="0" bIns="0">
                <a:spAutoFit/>
              </a:bodyPr>
              <a:lstStyle/>
              <a:p>
                <a:pPr algn="r"/>
                <a:r>
                  <a:rPr lang="en-US" b="1" dirty="0"/>
                  <a:t>Height</a:t>
                </a:r>
                <a:r>
                  <a:rPr lang="en-US" dirty="0"/>
                  <a:t>: 55.86 </a:t>
                </a:r>
                <a:r>
                  <a:rPr lang="en-US" dirty="0" err="1"/>
                  <a:t>metres</a:t>
                </a:r>
                <a:endParaRPr lang="en-US" dirty="0"/>
              </a:p>
            </p:txBody>
          </p:sp>
        </p:grpSp>
      </p:grpSp>
      <p:sp>
        <p:nvSpPr>
          <p:cNvPr id="21" name="Title 20"/>
          <p:cNvSpPr>
            <a:spLocks noGrp="1"/>
          </p:cNvSpPr>
          <p:nvPr>
            <p:ph type="title"/>
          </p:nvPr>
        </p:nvSpPr>
        <p:spPr>
          <a:xfrm>
            <a:off x="436382" y="420931"/>
            <a:ext cx="3446504" cy="1229061"/>
          </a:xfrm>
          <a:prstGeom prst="roundRect">
            <a:avLst>
              <a:gd name="adj" fmla="val 0"/>
            </a:avLst>
          </a:prstGeom>
        </p:spPr>
        <p:txBody>
          <a:bodyPr/>
          <a:lstStyle/>
          <a:p>
            <a:pPr algn="ctr"/>
            <a:r>
              <a:rPr lang="en-GB" sz="3600" dirty="0">
                <a:solidFill>
                  <a:schemeClr val="bg2"/>
                </a:solidFill>
              </a:rPr>
              <a:t>Tower of Pisa</a:t>
            </a:r>
            <a:endParaRPr lang="en-GB" sz="3600" dirty="0">
              <a:solidFill>
                <a:schemeClr val="bg2"/>
              </a:solidFill>
              <a:latin typeface="+mn-lt"/>
            </a:endParaRPr>
          </a:p>
        </p:txBody>
      </p:sp>
    </p:spTree>
    <p:extLst>
      <p:ext uri="{BB962C8B-B14F-4D97-AF65-F5344CB8AC3E}">
        <p14:creationId xmlns:p14="http://schemas.microsoft.com/office/powerpoint/2010/main" val="404521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11111E-6 -4.44444E-6 L 0.98628 0.00093 " pathEditMode="relative" rAng="0" ptsTypes="AA">
                                      <p:cBhvr>
                                        <p:cTn id="6" dur="2000" fill="hold"/>
                                        <p:tgtEl>
                                          <p:spTgt spid="12"/>
                                        </p:tgtEl>
                                        <p:attrNameLst>
                                          <p:attrName>ppt_x</p:attrName>
                                          <p:attrName>ppt_y</p:attrName>
                                        </p:attrNameLst>
                                      </p:cBhvr>
                                      <p:rCtr x="49306" y="46"/>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EBAB6C-43A8-43FC-BA77-BAA7BAA8AC06}"/>
              </a:ext>
            </a:extLst>
          </p:cNvPr>
          <p:cNvPicPr>
            <a:picLocks noChangeAspect="1"/>
          </p:cNvPicPr>
          <p:nvPr/>
        </p:nvPicPr>
        <p:blipFill rotWithShape="1">
          <a:blip r:embed="rId2">
            <a:extLst>
              <a:ext uri="{28A0092B-C50C-407E-A947-70E740481C1C}">
                <a14:useLocalDpi xmlns:a14="http://schemas.microsoft.com/office/drawing/2010/main" val="0"/>
              </a:ext>
            </a:extLst>
          </a:blip>
          <a:srcRect l="4226" r="24604"/>
          <a:stretch/>
        </p:blipFill>
        <p:spPr>
          <a:xfrm>
            <a:off x="2729301" y="427398"/>
            <a:ext cx="5968377" cy="6027509"/>
          </a:xfrm>
          <a:prstGeom prst="roundRect">
            <a:avLst>
              <a:gd name="adj" fmla="val 3167"/>
            </a:avLst>
          </a:prstGeom>
        </p:spPr>
      </p:pic>
      <p:pic>
        <p:nvPicPr>
          <p:cNvPr id="18" name="Picture 17">
            <a:extLst>
              <a:ext uri="{FF2B5EF4-FFF2-40B4-BE49-F238E27FC236}">
                <a16:creationId xmlns:a16="http://schemas.microsoft.com/office/drawing/2014/main" id="{0A2C1744-6440-4BF6-BF09-AA507486B304}"/>
              </a:ext>
            </a:extLst>
          </p:cNvPr>
          <p:cNvPicPr>
            <a:picLocks noChangeAspect="1"/>
          </p:cNvPicPr>
          <p:nvPr/>
        </p:nvPicPr>
        <p:blipFill rotWithShape="1">
          <a:blip r:embed="rId2">
            <a:extLst>
              <a:ext uri="{28A0092B-C50C-407E-A947-70E740481C1C}">
                <a14:useLocalDpi xmlns:a14="http://schemas.microsoft.com/office/drawing/2010/main" val="0"/>
              </a:ext>
            </a:extLst>
          </a:blip>
          <a:srcRect l="4226" r="31049"/>
          <a:stretch/>
        </p:blipFill>
        <p:spPr>
          <a:xfrm>
            <a:off x="2729301" y="427398"/>
            <a:ext cx="5427872" cy="6027509"/>
          </a:xfrm>
          <a:prstGeom prst="rect">
            <a:avLst/>
          </a:prstGeom>
        </p:spPr>
      </p:pic>
      <p:grpSp>
        <p:nvGrpSpPr>
          <p:cNvPr id="20" name="Group 19">
            <a:extLst>
              <a:ext uri="{FF2B5EF4-FFF2-40B4-BE49-F238E27FC236}">
                <a16:creationId xmlns:a16="http://schemas.microsoft.com/office/drawing/2014/main" id="{2FDE38DE-60B5-4400-B3D6-214CF77D554F}"/>
              </a:ext>
            </a:extLst>
          </p:cNvPr>
          <p:cNvGrpSpPr/>
          <p:nvPr/>
        </p:nvGrpSpPr>
        <p:grpSpPr>
          <a:xfrm>
            <a:off x="556591" y="583801"/>
            <a:ext cx="2172709" cy="5677851"/>
            <a:chOff x="-796128" y="1761169"/>
            <a:chExt cx="5300422" cy="2792252"/>
          </a:xfrm>
        </p:grpSpPr>
        <p:sp>
          <p:nvSpPr>
            <p:cNvPr id="8" name="Rectangle 7">
              <a:extLst>
                <a:ext uri="{FF2B5EF4-FFF2-40B4-BE49-F238E27FC236}">
                  <a16:creationId xmlns:a16="http://schemas.microsoft.com/office/drawing/2014/main" id="{D413C9F6-1CFB-4901-839D-59192AB44E0C}"/>
                </a:ext>
              </a:extLst>
            </p:cNvPr>
            <p:cNvSpPr/>
            <p:nvPr/>
          </p:nvSpPr>
          <p:spPr>
            <a:xfrm>
              <a:off x="-796128" y="1761169"/>
              <a:ext cx="5300422" cy="2792252"/>
            </a:xfrm>
            <a:prstGeom prst="rect">
              <a:avLst/>
            </a:prstGeom>
            <a:solidFill>
              <a:srgbClr val="192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5" name="Rectangle 4"/>
            <p:cNvSpPr/>
            <p:nvPr/>
          </p:nvSpPr>
          <p:spPr>
            <a:xfrm>
              <a:off x="-641146" y="1872082"/>
              <a:ext cx="4943961" cy="2471588"/>
            </a:xfrm>
            <a:prstGeom prst="rect">
              <a:avLst/>
            </a:prstGeom>
          </p:spPr>
          <p:txBody>
            <a:bodyPr wrap="square" lIns="0" tIns="0" rIns="0" bIns="0">
              <a:spAutoFit/>
            </a:bodyPr>
            <a:lstStyle/>
            <a:p>
              <a:r>
                <a:rPr lang="en-US" dirty="0">
                  <a:solidFill>
                    <a:schemeClr val="bg1"/>
                  </a:solidFill>
                </a:rPr>
                <a:t>The Great Pyramid is one of the Seven Wonders of the World.</a:t>
              </a:r>
            </a:p>
            <a:p>
              <a:endParaRPr lang="en-US" dirty="0">
                <a:solidFill>
                  <a:schemeClr val="bg1"/>
                </a:solidFill>
              </a:endParaRPr>
            </a:p>
            <a:p>
              <a:r>
                <a:rPr lang="en-US" dirty="0">
                  <a:solidFill>
                    <a:schemeClr val="bg1"/>
                  </a:solidFill>
                </a:rPr>
                <a:t>It is the largest of all the Egyptian pyramids which were built as tombs for pharaohs. </a:t>
              </a:r>
            </a:p>
            <a:p>
              <a:endParaRPr lang="en-US" dirty="0">
                <a:solidFill>
                  <a:schemeClr val="bg1"/>
                </a:solidFill>
              </a:endParaRPr>
            </a:p>
            <a:p>
              <a:r>
                <a:rPr lang="en-US" dirty="0">
                  <a:solidFill>
                    <a:schemeClr val="bg1"/>
                  </a:solidFill>
                </a:rPr>
                <a:t>The Great Pyramid was built using 2.3 million stone blocks.</a:t>
              </a:r>
            </a:p>
            <a:p>
              <a:endParaRPr lang="en-US" dirty="0">
                <a:solidFill>
                  <a:schemeClr val="bg1"/>
                </a:solidFill>
              </a:endParaRPr>
            </a:p>
            <a:p>
              <a:r>
                <a:rPr lang="en-US" dirty="0">
                  <a:solidFill>
                    <a:schemeClr val="bg1"/>
                  </a:solidFill>
                </a:rPr>
                <a:t>It took 20,000 workers around 20 years to build.</a:t>
              </a:r>
            </a:p>
          </p:txBody>
        </p:sp>
      </p:grpSp>
      <p:grpSp>
        <p:nvGrpSpPr>
          <p:cNvPr id="12" name="Group 11">
            <a:extLst>
              <a:ext uri="{FF2B5EF4-FFF2-40B4-BE49-F238E27FC236}">
                <a16:creationId xmlns:a16="http://schemas.microsoft.com/office/drawing/2014/main" id="{7ADC87A1-B241-41AE-8204-F455772CFEDE}"/>
              </a:ext>
            </a:extLst>
          </p:cNvPr>
          <p:cNvGrpSpPr/>
          <p:nvPr/>
        </p:nvGrpSpPr>
        <p:grpSpPr>
          <a:xfrm>
            <a:off x="9372469" y="4284727"/>
            <a:ext cx="3170277" cy="1893399"/>
            <a:chOff x="6798028" y="1766462"/>
            <a:chExt cx="3170277" cy="1893399"/>
          </a:xfrm>
        </p:grpSpPr>
        <p:grpSp>
          <p:nvGrpSpPr>
            <p:cNvPr id="6" name="Group 5">
              <a:extLst>
                <a:ext uri="{FF2B5EF4-FFF2-40B4-BE49-F238E27FC236}">
                  <a16:creationId xmlns:a16="http://schemas.microsoft.com/office/drawing/2014/main" id="{E47BCA9B-87C6-40F7-82D3-9CD17B72D8C9}"/>
                </a:ext>
              </a:extLst>
            </p:cNvPr>
            <p:cNvGrpSpPr/>
            <p:nvPr/>
          </p:nvGrpSpPr>
          <p:grpSpPr>
            <a:xfrm>
              <a:off x="6798028" y="1766462"/>
              <a:ext cx="3170277" cy="610027"/>
              <a:chOff x="2005672" y="696751"/>
              <a:chExt cx="3170277" cy="610027"/>
            </a:xfrm>
          </p:grpSpPr>
          <p:sp>
            <p:nvSpPr>
              <p:cNvPr id="10" name="Rectangle 9">
                <a:extLst>
                  <a:ext uri="{FF2B5EF4-FFF2-40B4-BE49-F238E27FC236}">
                    <a16:creationId xmlns:a16="http://schemas.microsoft.com/office/drawing/2014/main" id="{75DA422B-69DE-4596-BBC6-F3D2DFA8F973}"/>
                  </a:ext>
                </a:extLst>
              </p:cNvPr>
              <p:cNvSpPr/>
              <p:nvPr/>
            </p:nvSpPr>
            <p:spPr>
              <a:xfrm>
                <a:off x="2005672" y="696751"/>
                <a:ext cx="3170277" cy="61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1" name="Rectangle 10">
                <a:extLst>
                  <a:ext uri="{FF2B5EF4-FFF2-40B4-BE49-F238E27FC236}">
                    <a16:creationId xmlns:a16="http://schemas.microsoft.com/office/drawing/2014/main" id="{EB70A114-806F-4E86-A4C4-DAA7917C8DD0}"/>
                  </a:ext>
                </a:extLst>
              </p:cNvPr>
              <p:cNvSpPr/>
              <p:nvPr/>
            </p:nvSpPr>
            <p:spPr>
              <a:xfrm>
                <a:off x="2250455" y="889113"/>
                <a:ext cx="2815232" cy="276999"/>
              </a:xfrm>
              <a:prstGeom prst="rect">
                <a:avLst/>
              </a:prstGeom>
              <a:noFill/>
            </p:spPr>
            <p:txBody>
              <a:bodyPr wrap="square" lIns="0" tIns="0" rIns="0" bIns="0">
                <a:spAutoFit/>
              </a:bodyPr>
              <a:lstStyle/>
              <a:p>
                <a:r>
                  <a:rPr lang="en-US" b="1" dirty="0"/>
                  <a:t>Completion Date</a:t>
                </a:r>
                <a:r>
                  <a:rPr lang="en-US" dirty="0"/>
                  <a:t>: 2560 BC </a:t>
                </a:r>
                <a:endParaRPr lang="en-GB" dirty="0">
                  <a:solidFill>
                    <a:srgbClr val="192A4A"/>
                  </a:solidFill>
                </a:endParaRPr>
              </a:p>
            </p:txBody>
          </p:sp>
        </p:grpSp>
        <p:grpSp>
          <p:nvGrpSpPr>
            <p:cNvPr id="7" name="Group 6">
              <a:extLst>
                <a:ext uri="{FF2B5EF4-FFF2-40B4-BE49-F238E27FC236}">
                  <a16:creationId xmlns:a16="http://schemas.microsoft.com/office/drawing/2014/main" id="{41AF5264-BD07-47A7-8E42-A65FF6F4E946}"/>
                </a:ext>
              </a:extLst>
            </p:cNvPr>
            <p:cNvGrpSpPr/>
            <p:nvPr/>
          </p:nvGrpSpPr>
          <p:grpSpPr>
            <a:xfrm>
              <a:off x="6798028" y="2428183"/>
              <a:ext cx="2710929" cy="610026"/>
              <a:chOff x="1861942" y="1345220"/>
              <a:chExt cx="2710929" cy="610026"/>
            </a:xfrm>
          </p:grpSpPr>
          <p:sp>
            <p:nvSpPr>
              <p:cNvPr id="14" name="Rectangle 13">
                <a:extLst>
                  <a:ext uri="{FF2B5EF4-FFF2-40B4-BE49-F238E27FC236}">
                    <a16:creationId xmlns:a16="http://schemas.microsoft.com/office/drawing/2014/main" id="{E5454335-F607-4734-9D3C-0CEEF2391352}"/>
                  </a:ext>
                </a:extLst>
              </p:cNvPr>
              <p:cNvSpPr/>
              <p:nvPr/>
            </p:nvSpPr>
            <p:spPr>
              <a:xfrm>
                <a:off x="1861942" y="1345220"/>
                <a:ext cx="2710929" cy="61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5" name="Rectangle 14">
                <a:extLst>
                  <a:ext uri="{FF2B5EF4-FFF2-40B4-BE49-F238E27FC236}">
                    <a16:creationId xmlns:a16="http://schemas.microsoft.com/office/drawing/2014/main" id="{5842F370-4823-402B-BB59-8D9AD61D73F7}"/>
                  </a:ext>
                </a:extLst>
              </p:cNvPr>
              <p:cNvSpPr/>
              <p:nvPr/>
            </p:nvSpPr>
            <p:spPr>
              <a:xfrm>
                <a:off x="2106725" y="1535941"/>
                <a:ext cx="2304325" cy="276999"/>
              </a:xfrm>
              <a:prstGeom prst="rect">
                <a:avLst/>
              </a:prstGeom>
              <a:noFill/>
            </p:spPr>
            <p:txBody>
              <a:bodyPr wrap="square" lIns="0" tIns="0" rIns="0" bIns="0">
                <a:spAutoFit/>
              </a:bodyPr>
              <a:lstStyle/>
              <a:p>
                <a:r>
                  <a:rPr lang="en-US" b="1" dirty="0"/>
                  <a:t>Location: </a:t>
                </a:r>
                <a:r>
                  <a:rPr lang="en-US" dirty="0"/>
                  <a:t>Cairo, Egypt </a:t>
                </a:r>
                <a:endParaRPr lang="en-GB" dirty="0">
                  <a:solidFill>
                    <a:srgbClr val="192A4A"/>
                  </a:solidFill>
                </a:endParaRPr>
              </a:p>
            </p:txBody>
          </p:sp>
        </p:grpSp>
        <p:grpSp>
          <p:nvGrpSpPr>
            <p:cNvPr id="9" name="Group 8">
              <a:extLst>
                <a:ext uri="{FF2B5EF4-FFF2-40B4-BE49-F238E27FC236}">
                  <a16:creationId xmlns:a16="http://schemas.microsoft.com/office/drawing/2014/main" id="{F5CED81D-7A88-4B65-97CD-9A1AC02F95B9}"/>
                </a:ext>
              </a:extLst>
            </p:cNvPr>
            <p:cNvGrpSpPr/>
            <p:nvPr/>
          </p:nvGrpSpPr>
          <p:grpSpPr>
            <a:xfrm>
              <a:off x="6798028" y="3097943"/>
              <a:ext cx="2358232" cy="561918"/>
              <a:chOff x="930257" y="2001727"/>
              <a:chExt cx="2358232" cy="561918"/>
            </a:xfrm>
          </p:grpSpPr>
          <p:sp>
            <p:nvSpPr>
              <p:cNvPr id="16" name="Rectangle 15">
                <a:extLst>
                  <a:ext uri="{FF2B5EF4-FFF2-40B4-BE49-F238E27FC236}">
                    <a16:creationId xmlns:a16="http://schemas.microsoft.com/office/drawing/2014/main" id="{D4C03842-7D54-451A-8763-48096C4C95A4}"/>
                  </a:ext>
                </a:extLst>
              </p:cNvPr>
              <p:cNvSpPr/>
              <p:nvPr/>
            </p:nvSpPr>
            <p:spPr>
              <a:xfrm>
                <a:off x="930257" y="2001727"/>
                <a:ext cx="2358232" cy="561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7" name="Rectangle 16">
                <a:extLst>
                  <a:ext uri="{FF2B5EF4-FFF2-40B4-BE49-F238E27FC236}">
                    <a16:creationId xmlns:a16="http://schemas.microsoft.com/office/drawing/2014/main" id="{0FA3FE71-AE4C-483B-86E7-B9731016F85C}"/>
                  </a:ext>
                </a:extLst>
              </p:cNvPr>
              <p:cNvSpPr/>
              <p:nvPr/>
            </p:nvSpPr>
            <p:spPr>
              <a:xfrm>
                <a:off x="1175040" y="2132714"/>
                <a:ext cx="1983863" cy="276999"/>
              </a:xfrm>
              <a:prstGeom prst="rect">
                <a:avLst/>
              </a:prstGeom>
              <a:noFill/>
            </p:spPr>
            <p:txBody>
              <a:bodyPr wrap="square" lIns="0" tIns="0" rIns="0" bIns="0">
                <a:spAutoFit/>
              </a:bodyPr>
              <a:lstStyle/>
              <a:p>
                <a:r>
                  <a:rPr lang="en-US" b="1" dirty="0"/>
                  <a:t>Height</a:t>
                </a:r>
                <a:r>
                  <a:rPr lang="en-US" dirty="0"/>
                  <a:t>: 139 </a:t>
                </a:r>
                <a:r>
                  <a:rPr lang="en-US" dirty="0" err="1"/>
                  <a:t>metres</a:t>
                </a:r>
                <a:endParaRPr lang="en-US" dirty="0"/>
              </a:p>
            </p:txBody>
          </p:sp>
        </p:grpSp>
      </p:grpSp>
      <p:sp>
        <p:nvSpPr>
          <p:cNvPr id="21" name="Title 20"/>
          <p:cNvSpPr>
            <a:spLocks noGrp="1"/>
          </p:cNvSpPr>
          <p:nvPr>
            <p:ph type="title"/>
          </p:nvPr>
        </p:nvSpPr>
        <p:spPr>
          <a:xfrm>
            <a:off x="2729300" y="583801"/>
            <a:ext cx="5968377" cy="736545"/>
          </a:xfrm>
          <a:prstGeom prst="roundRect">
            <a:avLst>
              <a:gd name="adj" fmla="val 0"/>
            </a:avLst>
          </a:prstGeom>
        </p:spPr>
        <p:txBody>
          <a:bodyPr/>
          <a:lstStyle/>
          <a:p>
            <a:pPr algn="ctr"/>
            <a:r>
              <a:rPr lang="en-GB" sz="3600" dirty="0">
                <a:solidFill>
                  <a:schemeClr val="bg2"/>
                </a:solidFill>
              </a:rPr>
              <a:t>Great Pyramid of Giza</a:t>
            </a:r>
            <a:endParaRPr lang="en-GB" sz="3600" dirty="0">
              <a:solidFill>
                <a:schemeClr val="bg2"/>
              </a:solidFill>
              <a:latin typeface="+mn-lt"/>
            </a:endParaRPr>
          </a:p>
        </p:txBody>
      </p:sp>
    </p:spTree>
    <p:extLst>
      <p:ext uri="{BB962C8B-B14F-4D97-AF65-F5344CB8AC3E}">
        <p14:creationId xmlns:p14="http://schemas.microsoft.com/office/powerpoint/2010/main" val="378481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88889E-6 -1.48148E-6 L -0.72604 0.00417 " pathEditMode="relative" rAng="0" ptsTypes="AA">
                                      <p:cBhvr>
                                        <p:cTn id="6" dur="2000" fill="hold"/>
                                        <p:tgtEl>
                                          <p:spTgt spid="12"/>
                                        </p:tgtEl>
                                        <p:attrNameLst>
                                          <p:attrName>ppt_x</p:attrName>
                                          <p:attrName>ppt_y</p:attrName>
                                        </p:attrNameLst>
                                      </p:cBhvr>
                                      <p:rCtr x="-36302" y="208"/>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317BD0-0C81-4313-8AA7-AD439D33337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000" r="16413"/>
          <a:stretch/>
        </p:blipFill>
        <p:spPr>
          <a:xfrm>
            <a:off x="418009" y="413740"/>
            <a:ext cx="4199257" cy="3714727"/>
          </a:xfrm>
          <a:prstGeom prst="round2DiagRect">
            <a:avLst>
              <a:gd name="adj1" fmla="val 6499"/>
              <a:gd name="adj2" fmla="val 0"/>
            </a:avLst>
          </a:prstGeom>
        </p:spPr>
      </p:pic>
      <p:pic>
        <p:nvPicPr>
          <p:cNvPr id="4" name="Picture 3">
            <a:extLst>
              <a:ext uri="{FF2B5EF4-FFF2-40B4-BE49-F238E27FC236}">
                <a16:creationId xmlns:a16="http://schemas.microsoft.com/office/drawing/2014/main" id="{26DAC1DC-D979-4851-8DE6-3895CC0D13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959" t="82460" r="16463"/>
          <a:stretch/>
        </p:blipFill>
        <p:spPr>
          <a:xfrm>
            <a:off x="418009" y="3476806"/>
            <a:ext cx="4199257" cy="651662"/>
          </a:xfrm>
          <a:prstGeom prst="rect">
            <a:avLst/>
          </a:prstGeom>
        </p:spPr>
      </p:pic>
      <p:grpSp>
        <p:nvGrpSpPr>
          <p:cNvPr id="20" name="Group 19">
            <a:extLst>
              <a:ext uri="{FF2B5EF4-FFF2-40B4-BE49-F238E27FC236}">
                <a16:creationId xmlns:a16="http://schemas.microsoft.com/office/drawing/2014/main" id="{2FDE38DE-60B5-4400-B3D6-214CF77D554F}"/>
              </a:ext>
            </a:extLst>
          </p:cNvPr>
          <p:cNvGrpSpPr/>
          <p:nvPr/>
        </p:nvGrpSpPr>
        <p:grpSpPr>
          <a:xfrm>
            <a:off x="418009" y="3928569"/>
            <a:ext cx="8268789" cy="2630203"/>
            <a:chOff x="1467573" y="3157541"/>
            <a:chExt cx="5300422" cy="2891450"/>
          </a:xfrm>
        </p:grpSpPr>
        <p:sp>
          <p:nvSpPr>
            <p:cNvPr id="8" name="Rectangle 7">
              <a:extLst>
                <a:ext uri="{FF2B5EF4-FFF2-40B4-BE49-F238E27FC236}">
                  <a16:creationId xmlns:a16="http://schemas.microsoft.com/office/drawing/2014/main" id="{D413C9F6-1CFB-4901-839D-59192AB44E0C}"/>
                </a:ext>
              </a:extLst>
            </p:cNvPr>
            <p:cNvSpPr/>
            <p:nvPr/>
          </p:nvSpPr>
          <p:spPr>
            <a:xfrm>
              <a:off x="1467573" y="3157541"/>
              <a:ext cx="5300422" cy="2792252"/>
            </a:xfrm>
            <a:prstGeom prst="rect">
              <a:avLst/>
            </a:prstGeom>
            <a:solidFill>
              <a:srgbClr val="192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5" name="Rectangle 4"/>
            <p:cNvSpPr/>
            <p:nvPr/>
          </p:nvSpPr>
          <p:spPr>
            <a:xfrm>
              <a:off x="1622555" y="3268455"/>
              <a:ext cx="4943961" cy="2780536"/>
            </a:xfrm>
            <a:prstGeom prst="rect">
              <a:avLst/>
            </a:prstGeom>
          </p:spPr>
          <p:txBody>
            <a:bodyPr wrap="square" lIns="0" tIns="0" rIns="0" bIns="0">
              <a:spAutoFit/>
            </a:bodyPr>
            <a:lstStyle/>
            <a:p>
              <a:r>
                <a:rPr lang="en-US" dirty="0">
                  <a:solidFill>
                    <a:schemeClr val="bg1"/>
                  </a:solidFill>
                </a:rPr>
                <a:t>The Notre Dame is one of the largest religious buildings in the world.</a:t>
              </a:r>
            </a:p>
            <a:p>
              <a:endParaRPr lang="en-US" dirty="0">
                <a:solidFill>
                  <a:schemeClr val="bg1"/>
                </a:solidFill>
              </a:endParaRPr>
            </a:p>
            <a:p>
              <a:r>
                <a:rPr lang="en-US" dirty="0">
                  <a:solidFill>
                    <a:schemeClr val="bg1"/>
                  </a:solidFill>
                </a:rPr>
                <a:t>It is 127 </a:t>
              </a:r>
              <a:r>
                <a:rPr lang="en-US" dirty="0" err="1">
                  <a:solidFill>
                    <a:schemeClr val="bg1"/>
                  </a:solidFill>
                </a:rPr>
                <a:t>metres</a:t>
              </a:r>
              <a:r>
                <a:rPr lang="en-US" dirty="0">
                  <a:solidFill>
                    <a:schemeClr val="bg1"/>
                  </a:solidFill>
                </a:rPr>
                <a:t> long and 48 </a:t>
              </a:r>
              <a:r>
                <a:rPr lang="en-US" dirty="0" err="1">
                  <a:solidFill>
                    <a:schemeClr val="bg1"/>
                  </a:solidFill>
                </a:rPr>
                <a:t>metres</a:t>
              </a:r>
              <a:r>
                <a:rPr lang="en-US" dirty="0">
                  <a:solidFill>
                    <a:schemeClr val="bg1"/>
                  </a:solidFill>
                </a:rPr>
                <a:t> wide.</a:t>
              </a:r>
            </a:p>
            <a:p>
              <a:endParaRPr lang="en-US" dirty="0">
                <a:solidFill>
                  <a:schemeClr val="bg1"/>
                </a:solidFill>
              </a:endParaRPr>
            </a:p>
            <a:p>
              <a:r>
                <a:rPr lang="en-US" dirty="0">
                  <a:solidFill>
                    <a:schemeClr val="bg1"/>
                  </a:solidFill>
                </a:rPr>
                <a:t>There are many beautiful stained glass windows.</a:t>
              </a:r>
            </a:p>
            <a:p>
              <a:endParaRPr lang="en-US" dirty="0">
                <a:solidFill>
                  <a:schemeClr val="bg1"/>
                </a:solidFill>
              </a:endParaRPr>
            </a:p>
            <a:p>
              <a:r>
                <a:rPr lang="en-US" dirty="0">
                  <a:solidFill>
                    <a:schemeClr val="bg1"/>
                  </a:solidFill>
                </a:rPr>
                <a:t>It is one of France’s most important landmarks and is visited by more than 13 million people each year.</a:t>
              </a:r>
            </a:p>
          </p:txBody>
        </p:sp>
      </p:grpSp>
      <p:grpSp>
        <p:nvGrpSpPr>
          <p:cNvPr id="12" name="Group 11">
            <a:extLst>
              <a:ext uri="{FF2B5EF4-FFF2-40B4-BE49-F238E27FC236}">
                <a16:creationId xmlns:a16="http://schemas.microsoft.com/office/drawing/2014/main" id="{7ADC87A1-B241-41AE-8204-F455772CFEDE}"/>
              </a:ext>
            </a:extLst>
          </p:cNvPr>
          <p:cNvGrpSpPr/>
          <p:nvPr/>
        </p:nvGrpSpPr>
        <p:grpSpPr>
          <a:xfrm>
            <a:off x="9435844" y="1423832"/>
            <a:ext cx="3304498" cy="1883460"/>
            <a:chOff x="6798028" y="1766462"/>
            <a:chExt cx="3304498" cy="1883460"/>
          </a:xfrm>
        </p:grpSpPr>
        <p:grpSp>
          <p:nvGrpSpPr>
            <p:cNvPr id="6" name="Group 5">
              <a:extLst>
                <a:ext uri="{FF2B5EF4-FFF2-40B4-BE49-F238E27FC236}">
                  <a16:creationId xmlns:a16="http://schemas.microsoft.com/office/drawing/2014/main" id="{E47BCA9B-87C6-40F7-82D3-9CD17B72D8C9}"/>
                </a:ext>
              </a:extLst>
            </p:cNvPr>
            <p:cNvGrpSpPr/>
            <p:nvPr/>
          </p:nvGrpSpPr>
          <p:grpSpPr>
            <a:xfrm>
              <a:off x="6798028" y="1766462"/>
              <a:ext cx="3304498" cy="610027"/>
              <a:chOff x="2005672" y="696751"/>
              <a:chExt cx="3304498" cy="610027"/>
            </a:xfrm>
          </p:grpSpPr>
          <p:sp>
            <p:nvSpPr>
              <p:cNvPr id="10" name="Rectangle 9">
                <a:extLst>
                  <a:ext uri="{FF2B5EF4-FFF2-40B4-BE49-F238E27FC236}">
                    <a16:creationId xmlns:a16="http://schemas.microsoft.com/office/drawing/2014/main" id="{75DA422B-69DE-4596-BBC6-F3D2DFA8F973}"/>
                  </a:ext>
                </a:extLst>
              </p:cNvPr>
              <p:cNvSpPr/>
              <p:nvPr/>
            </p:nvSpPr>
            <p:spPr>
              <a:xfrm>
                <a:off x="2005672" y="696751"/>
                <a:ext cx="2782385" cy="61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1" name="Rectangle 10">
                <a:extLst>
                  <a:ext uri="{FF2B5EF4-FFF2-40B4-BE49-F238E27FC236}">
                    <a16:creationId xmlns:a16="http://schemas.microsoft.com/office/drawing/2014/main" id="{EB70A114-806F-4E86-A4C4-DAA7917C8DD0}"/>
                  </a:ext>
                </a:extLst>
              </p:cNvPr>
              <p:cNvSpPr/>
              <p:nvPr/>
            </p:nvSpPr>
            <p:spPr>
              <a:xfrm>
                <a:off x="2253866" y="889113"/>
                <a:ext cx="3056304" cy="276999"/>
              </a:xfrm>
              <a:prstGeom prst="rect">
                <a:avLst/>
              </a:prstGeom>
              <a:noFill/>
            </p:spPr>
            <p:txBody>
              <a:bodyPr wrap="square" lIns="0" tIns="0" rIns="0" bIns="0">
                <a:spAutoFit/>
              </a:bodyPr>
              <a:lstStyle/>
              <a:p>
                <a:r>
                  <a:rPr lang="en-US" b="1" dirty="0"/>
                  <a:t>Completion Date</a:t>
                </a:r>
                <a:r>
                  <a:rPr lang="en-US" dirty="0"/>
                  <a:t>: 1345 </a:t>
                </a:r>
                <a:endParaRPr lang="en-GB" dirty="0">
                  <a:solidFill>
                    <a:srgbClr val="192A4A"/>
                  </a:solidFill>
                </a:endParaRPr>
              </a:p>
            </p:txBody>
          </p:sp>
        </p:grpSp>
        <p:grpSp>
          <p:nvGrpSpPr>
            <p:cNvPr id="7" name="Group 6">
              <a:extLst>
                <a:ext uri="{FF2B5EF4-FFF2-40B4-BE49-F238E27FC236}">
                  <a16:creationId xmlns:a16="http://schemas.microsoft.com/office/drawing/2014/main" id="{41AF5264-BD07-47A7-8E42-A65FF6F4E946}"/>
                </a:ext>
              </a:extLst>
            </p:cNvPr>
            <p:cNvGrpSpPr/>
            <p:nvPr/>
          </p:nvGrpSpPr>
          <p:grpSpPr>
            <a:xfrm>
              <a:off x="6798028" y="2428183"/>
              <a:ext cx="2782385" cy="610026"/>
              <a:chOff x="1861942" y="1345220"/>
              <a:chExt cx="2782385" cy="610026"/>
            </a:xfrm>
          </p:grpSpPr>
          <p:sp>
            <p:nvSpPr>
              <p:cNvPr id="14" name="Rectangle 13">
                <a:extLst>
                  <a:ext uri="{FF2B5EF4-FFF2-40B4-BE49-F238E27FC236}">
                    <a16:creationId xmlns:a16="http://schemas.microsoft.com/office/drawing/2014/main" id="{E5454335-F607-4734-9D3C-0CEEF2391352}"/>
                  </a:ext>
                </a:extLst>
              </p:cNvPr>
              <p:cNvSpPr/>
              <p:nvPr/>
            </p:nvSpPr>
            <p:spPr>
              <a:xfrm>
                <a:off x="1861942" y="1345220"/>
                <a:ext cx="2756258" cy="61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5" name="Rectangle 14">
                <a:extLst>
                  <a:ext uri="{FF2B5EF4-FFF2-40B4-BE49-F238E27FC236}">
                    <a16:creationId xmlns:a16="http://schemas.microsoft.com/office/drawing/2014/main" id="{5842F370-4823-402B-BB59-8D9AD61D73F7}"/>
                  </a:ext>
                </a:extLst>
              </p:cNvPr>
              <p:cNvSpPr/>
              <p:nvPr/>
            </p:nvSpPr>
            <p:spPr>
              <a:xfrm>
                <a:off x="2110136" y="1535941"/>
                <a:ext cx="2534191" cy="276999"/>
              </a:xfrm>
              <a:prstGeom prst="rect">
                <a:avLst/>
              </a:prstGeom>
              <a:noFill/>
            </p:spPr>
            <p:txBody>
              <a:bodyPr wrap="square" lIns="0" tIns="0" rIns="0" bIns="0">
                <a:spAutoFit/>
              </a:bodyPr>
              <a:lstStyle/>
              <a:p>
                <a:r>
                  <a:rPr lang="en-US" b="1" dirty="0"/>
                  <a:t>Location: </a:t>
                </a:r>
                <a:r>
                  <a:rPr lang="en-US" dirty="0"/>
                  <a:t>Paris, France</a:t>
                </a:r>
                <a:endParaRPr lang="en-GB" dirty="0">
                  <a:solidFill>
                    <a:srgbClr val="192A4A"/>
                  </a:solidFill>
                </a:endParaRPr>
              </a:p>
            </p:txBody>
          </p:sp>
        </p:grpSp>
        <p:grpSp>
          <p:nvGrpSpPr>
            <p:cNvPr id="9" name="Group 8">
              <a:extLst>
                <a:ext uri="{FF2B5EF4-FFF2-40B4-BE49-F238E27FC236}">
                  <a16:creationId xmlns:a16="http://schemas.microsoft.com/office/drawing/2014/main" id="{F5CED81D-7A88-4B65-97CD-9A1AC02F95B9}"/>
                </a:ext>
              </a:extLst>
            </p:cNvPr>
            <p:cNvGrpSpPr/>
            <p:nvPr/>
          </p:nvGrpSpPr>
          <p:grpSpPr>
            <a:xfrm>
              <a:off x="6798028" y="3088004"/>
              <a:ext cx="2436939" cy="561918"/>
              <a:chOff x="930257" y="1991788"/>
              <a:chExt cx="2436939" cy="561918"/>
            </a:xfrm>
          </p:grpSpPr>
          <p:sp>
            <p:nvSpPr>
              <p:cNvPr id="16" name="Rectangle 15">
                <a:extLst>
                  <a:ext uri="{FF2B5EF4-FFF2-40B4-BE49-F238E27FC236}">
                    <a16:creationId xmlns:a16="http://schemas.microsoft.com/office/drawing/2014/main" id="{D4C03842-7D54-451A-8763-48096C4C95A4}"/>
                  </a:ext>
                </a:extLst>
              </p:cNvPr>
              <p:cNvSpPr/>
              <p:nvPr/>
            </p:nvSpPr>
            <p:spPr>
              <a:xfrm>
                <a:off x="930257" y="1991788"/>
                <a:ext cx="2436939" cy="561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7" name="Rectangle 16">
                <a:extLst>
                  <a:ext uri="{FF2B5EF4-FFF2-40B4-BE49-F238E27FC236}">
                    <a16:creationId xmlns:a16="http://schemas.microsoft.com/office/drawing/2014/main" id="{0FA3FE71-AE4C-483B-86E7-B9731016F85C}"/>
                  </a:ext>
                </a:extLst>
              </p:cNvPr>
              <p:cNvSpPr/>
              <p:nvPr/>
            </p:nvSpPr>
            <p:spPr>
              <a:xfrm>
                <a:off x="1178451" y="2122775"/>
                <a:ext cx="2139576" cy="276999"/>
              </a:xfrm>
              <a:prstGeom prst="rect">
                <a:avLst/>
              </a:prstGeom>
              <a:noFill/>
            </p:spPr>
            <p:txBody>
              <a:bodyPr wrap="square" lIns="0" tIns="0" rIns="0" bIns="0">
                <a:spAutoFit/>
              </a:bodyPr>
              <a:lstStyle/>
              <a:p>
                <a:r>
                  <a:rPr lang="en-US" b="1" dirty="0"/>
                  <a:t>Height</a:t>
                </a:r>
                <a:r>
                  <a:rPr lang="en-US" dirty="0"/>
                  <a:t>: 1369 </a:t>
                </a:r>
                <a:r>
                  <a:rPr lang="en-US" dirty="0" err="1"/>
                  <a:t>metres</a:t>
                </a:r>
                <a:endParaRPr lang="en-US" dirty="0"/>
              </a:p>
            </p:txBody>
          </p:sp>
        </p:grpSp>
      </p:grpSp>
      <p:sp>
        <p:nvSpPr>
          <p:cNvPr id="21" name="Title 20"/>
          <p:cNvSpPr>
            <a:spLocks noGrp="1"/>
          </p:cNvSpPr>
          <p:nvPr>
            <p:ph type="title"/>
          </p:nvPr>
        </p:nvSpPr>
        <p:spPr>
          <a:xfrm>
            <a:off x="4343401" y="570539"/>
            <a:ext cx="4343398" cy="675860"/>
          </a:xfrm>
          <a:prstGeom prst="roundRect">
            <a:avLst>
              <a:gd name="adj" fmla="val 0"/>
            </a:avLst>
          </a:prstGeom>
          <a:noFill/>
        </p:spPr>
        <p:txBody>
          <a:bodyPr/>
          <a:lstStyle/>
          <a:p>
            <a:pPr algn="ctr"/>
            <a:r>
              <a:rPr lang="en-GB" sz="3600" dirty="0">
                <a:solidFill>
                  <a:schemeClr val="tx1"/>
                </a:solidFill>
              </a:rPr>
              <a:t>Notre Dame</a:t>
            </a:r>
            <a:endParaRPr lang="en-GB" sz="3600" dirty="0">
              <a:solidFill>
                <a:schemeClr val="tx1"/>
              </a:solidFill>
              <a:latin typeface="+mn-lt"/>
            </a:endParaRPr>
          </a:p>
        </p:txBody>
      </p:sp>
    </p:spTree>
    <p:extLst>
      <p:ext uri="{BB962C8B-B14F-4D97-AF65-F5344CB8AC3E}">
        <p14:creationId xmlns:p14="http://schemas.microsoft.com/office/powerpoint/2010/main" val="369509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2045E-16 2.59259E-6 L -0.52604 -0.00185 " pathEditMode="relative" rAng="0" ptsTypes="AA">
                                      <p:cBhvr>
                                        <p:cTn id="6" dur="2000" fill="hold"/>
                                        <p:tgtEl>
                                          <p:spTgt spid="12"/>
                                        </p:tgtEl>
                                        <p:attrNameLst>
                                          <p:attrName>ppt_x</p:attrName>
                                          <p:attrName>ppt_y</p:attrName>
                                        </p:attrNameLst>
                                      </p:cBhvr>
                                      <p:rCtr x="-26302" y="-93"/>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A7B48D-C3DE-4C00-B8F5-0EB75B460DF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979" r="19067"/>
          <a:stretch/>
        </p:blipFill>
        <p:spPr>
          <a:xfrm>
            <a:off x="437604" y="418164"/>
            <a:ext cx="3299791" cy="6004536"/>
          </a:xfrm>
          <a:prstGeom prst="roundRect">
            <a:avLst>
              <a:gd name="adj" fmla="val 6241"/>
            </a:avLst>
          </a:prstGeom>
        </p:spPr>
      </p:pic>
      <p:pic>
        <p:nvPicPr>
          <p:cNvPr id="18" name="Picture 17">
            <a:extLst>
              <a:ext uri="{FF2B5EF4-FFF2-40B4-BE49-F238E27FC236}">
                <a16:creationId xmlns:a16="http://schemas.microsoft.com/office/drawing/2014/main" id="{E4765829-9680-4364-8F3F-1874CFA7E29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457" r="19067"/>
          <a:stretch/>
        </p:blipFill>
        <p:spPr>
          <a:xfrm>
            <a:off x="1006729" y="418164"/>
            <a:ext cx="2730666" cy="6004536"/>
          </a:xfrm>
          <a:prstGeom prst="rect">
            <a:avLst/>
          </a:prstGeom>
        </p:spPr>
      </p:pic>
      <p:grpSp>
        <p:nvGrpSpPr>
          <p:cNvPr id="20" name="Group 19">
            <a:extLst>
              <a:ext uri="{FF2B5EF4-FFF2-40B4-BE49-F238E27FC236}">
                <a16:creationId xmlns:a16="http://schemas.microsoft.com/office/drawing/2014/main" id="{2FDE38DE-60B5-4400-B3D6-214CF77D554F}"/>
              </a:ext>
            </a:extLst>
          </p:cNvPr>
          <p:cNvGrpSpPr/>
          <p:nvPr/>
        </p:nvGrpSpPr>
        <p:grpSpPr>
          <a:xfrm>
            <a:off x="4224129" y="613813"/>
            <a:ext cx="4204253" cy="3409120"/>
            <a:chOff x="-796128" y="1761169"/>
            <a:chExt cx="5300422" cy="2792252"/>
          </a:xfrm>
        </p:grpSpPr>
        <p:sp>
          <p:nvSpPr>
            <p:cNvPr id="8" name="Rectangle 7">
              <a:extLst>
                <a:ext uri="{FF2B5EF4-FFF2-40B4-BE49-F238E27FC236}">
                  <a16:creationId xmlns:a16="http://schemas.microsoft.com/office/drawing/2014/main" id="{D413C9F6-1CFB-4901-839D-59192AB44E0C}"/>
                </a:ext>
              </a:extLst>
            </p:cNvPr>
            <p:cNvSpPr/>
            <p:nvPr/>
          </p:nvSpPr>
          <p:spPr>
            <a:xfrm>
              <a:off x="-796128" y="1761169"/>
              <a:ext cx="5300422" cy="2792252"/>
            </a:xfrm>
            <a:prstGeom prst="rect">
              <a:avLst/>
            </a:prstGeom>
            <a:solidFill>
              <a:srgbClr val="192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5" name="Rectangle 4"/>
            <p:cNvSpPr/>
            <p:nvPr/>
          </p:nvSpPr>
          <p:spPr>
            <a:xfrm>
              <a:off x="-641146" y="1872082"/>
              <a:ext cx="4943961" cy="2256991"/>
            </a:xfrm>
            <a:prstGeom prst="rect">
              <a:avLst/>
            </a:prstGeom>
          </p:spPr>
          <p:txBody>
            <a:bodyPr wrap="square" lIns="0" tIns="0" rIns="0" bIns="0">
              <a:spAutoFit/>
            </a:bodyPr>
            <a:lstStyle/>
            <a:p>
              <a:r>
                <a:rPr lang="en-US" dirty="0">
                  <a:solidFill>
                    <a:schemeClr val="bg1"/>
                  </a:solidFill>
                </a:rPr>
                <a:t>The Shard is the tallest building in the UK.</a:t>
              </a:r>
            </a:p>
            <a:p>
              <a:endParaRPr lang="en-US" dirty="0">
                <a:solidFill>
                  <a:schemeClr val="bg1"/>
                </a:solidFill>
              </a:endParaRPr>
            </a:p>
            <a:p>
              <a:r>
                <a:rPr lang="en-US" dirty="0">
                  <a:solidFill>
                    <a:schemeClr val="bg1"/>
                  </a:solidFill>
                </a:rPr>
                <a:t>It can be seen from 40 miles away and was designed by Renzo Piano.</a:t>
              </a:r>
            </a:p>
            <a:p>
              <a:endParaRPr lang="en-US" dirty="0">
                <a:solidFill>
                  <a:schemeClr val="bg1"/>
                </a:solidFill>
              </a:endParaRPr>
            </a:p>
            <a:p>
              <a:r>
                <a:rPr lang="en-US" dirty="0">
                  <a:solidFill>
                    <a:schemeClr val="bg1"/>
                  </a:solidFill>
                </a:rPr>
                <a:t>There are 82 floors and 44 lifts which travel at 6 </a:t>
              </a:r>
              <a:r>
                <a:rPr lang="en-US" dirty="0" err="1">
                  <a:solidFill>
                    <a:schemeClr val="bg1"/>
                  </a:solidFill>
                </a:rPr>
                <a:t>metres</a:t>
              </a:r>
              <a:r>
                <a:rPr lang="en-US" dirty="0">
                  <a:solidFill>
                    <a:schemeClr val="bg1"/>
                  </a:solidFill>
                </a:rPr>
                <a:t> per second.</a:t>
              </a:r>
            </a:p>
            <a:p>
              <a:endParaRPr lang="en-US" dirty="0">
                <a:solidFill>
                  <a:schemeClr val="bg1"/>
                </a:solidFill>
              </a:endParaRPr>
            </a:p>
            <a:p>
              <a:r>
                <a:rPr lang="en-US" dirty="0">
                  <a:solidFill>
                    <a:schemeClr val="bg1"/>
                  </a:solidFill>
                </a:rPr>
                <a:t>It was designed to look like the sail of a ship.</a:t>
              </a:r>
            </a:p>
          </p:txBody>
        </p:sp>
      </p:grpSp>
      <p:grpSp>
        <p:nvGrpSpPr>
          <p:cNvPr id="12" name="Group 11">
            <a:extLst>
              <a:ext uri="{FF2B5EF4-FFF2-40B4-BE49-F238E27FC236}">
                <a16:creationId xmlns:a16="http://schemas.microsoft.com/office/drawing/2014/main" id="{7ADC87A1-B241-41AE-8204-F455772CFEDE}"/>
              </a:ext>
            </a:extLst>
          </p:cNvPr>
          <p:cNvGrpSpPr/>
          <p:nvPr/>
        </p:nvGrpSpPr>
        <p:grpSpPr>
          <a:xfrm>
            <a:off x="-3673336" y="4364141"/>
            <a:ext cx="3496736" cy="1893399"/>
            <a:chOff x="6798028" y="1766462"/>
            <a:chExt cx="3496736" cy="1893399"/>
          </a:xfrm>
        </p:grpSpPr>
        <p:grpSp>
          <p:nvGrpSpPr>
            <p:cNvPr id="6" name="Group 5">
              <a:extLst>
                <a:ext uri="{FF2B5EF4-FFF2-40B4-BE49-F238E27FC236}">
                  <a16:creationId xmlns:a16="http://schemas.microsoft.com/office/drawing/2014/main" id="{E47BCA9B-87C6-40F7-82D3-9CD17B72D8C9}"/>
                </a:ext>
              </a:extLst>
            </p:cNvPr>
            <p:cNvGrpSpPr/>
            <p:nvPr/>
          </p:nvGrpSpPr>
          <p:grpSpPr>
            <a:xfrm>
              <a:off x="6798028" y="1766462"/>
              <a:ext cx="3496736" cy="610027"/>
              <a:chOff x="2005672" y="696751"/>
              <a:chExt cx="3496736" cy="610027"/>
            </a:xfrm>
          </p:grpSpPr>
          <p:sp>
            <p:nvSpPr>
              <p:cNvPr id="10" name="Rectangle 9">
                <a:extLst>
                  <a:ext uri="{FF2B5EF4-FFF2-40B4-BE49-F238E27FC236}">
                    <a16:creationId xmlns:a16="http://schemas.microsoft.com/office/drawing/2014/main" id="{75DA422B-69DE-4596-BBC6-F3D2DFA8F973}"/>
                  </a:ext>
                </a:extLst>
              </p:cNvPr>
              <p:cNvSpPr/>
              <p:nvPr/>
            </p:nvSpPr>
            <p:spPr>
              <a:xfrm>
                <a:off x="2005672" y="696751"/>
                <a:ext cx="3496736" cy="61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1" name="Rectangle 10">
                <a:extLst>
                  <a:ext uri="{FF2B5EF4-FFF2-40B4-BE49-F238E27FC236}">
                    <a16:creationId xmlns:a16="http://schemas.microsoft.com/office/drawing/2014/main" id="{EB70A114-806F-4E86-A4C4-DAA7917C8DD0}"/>
                  </a:ext>
                </a:extLst>
              </p:cNvPr>
              <p:cNvSpPr/>
              <p:nvPr/>
            </p:nvSpPr>
            <p:spPr>
              <a:xfrm>
                <a:off x="2164698" y="852980"/>
                <a:ext cx="3056304" cy="276999"/>
              </a:xfrm>
              <a:prstGeom prst="rect">
                <a:avLst/>
              </a:prstGeom>
              <a:noFill/>
            </p:spPr>
            <p:txBody>
              <a:bodyPr wrap="square" lIns="0" tIns="0" rIns="0" bIns="0">
                <a:spAutoFit/>
              </a:bodyPr>
              <a:lstStyle/>
              <a:p>
                <a:r>
                  <a:rPr lang="en-US" b="1" dirty="0"/>
                  <a:t>Completion Date</a:t>
                </a:r>
                <a:r>
                  <a:rPr lang="en-US" dirty="0"/>
                  <a:t>: March 2012 </a:t>
                </a:r>
                <a:endParaRPr lang="en-GB" dirty="0">
                  <a:solidFill>
                    <a:srgbClr val="192A4A"/>
                  </a:solidFill>
                </a:endParaRPr>
              </a:p>
            </p:txBody>
          </p:sp>
        </p:grpSp>
        <p:grpSp>
          <p:nvGrpSpPr>
            <p:cNvPr id="7" name="Group 6">
              <a:extLst>
                <a:ext uri="{FF2B5EF4-FFF2-40B4-BE49-F238E27FC236}">
                  <a16:creationId xmlns:a16="http://schemas.microsoft.com/office/drawing/2014/main" id="{41AF5264-BD07-47A7-8E42-A65FF6F4E946}"/>
                </a:ext>
              </a:extLst>
            </p:cNvPr>
            <p:cNvGrpSpPr/>
            <p:nvPr/>
          </p:nvGrpSpPr>
          <p:grpSpPr>
            <a:xfrm>
              <a:off x="6798028" y="2438122"/>
              <a:ext cx="3470609" cy="610026"/>
              <a:chOff x="1861942" y="1355159"/>
              <a:chExt cx="3470609" cy="610026"/>
            </a:xfrm>
          </p:grpSpPr>
          <p:sp>
            <p:nvSpPr>
              <p:cNvPr id="14" name="Rectangle 13">
                <a:extLst>
                  <a:ext uri="{FF2B5EF4-FFF2-40B4-BE49-F238E27FC236}">
                    <a16:creationId xmlns:a16="http://schemas.microsoft.com/office/drawing/2014/main" id="{E5454335-F607-4734-9D3C-0CEEF2391352}"/>
                  </a:ext>
                </a:extLst>
              </p:cNvPr>
              <p:cNvSpPr/>
              <p:nvPr/>
            </p:nvSpPr>
            <p:spPr>
              <a:xfrm>
                <a:off x="1861942" y="1355159"/>
                <a:ext cx="3470609" cy="61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5" name="Rectangle 14">
                <a:extLst>
                  <a:ext uri="{FF2B5EF4-FFF2-40B4-BE49-F238E27FC236}">
                    <a16:creationId xmlns:a16="http://schemas.microsoft.com/office/drawing/2014/main" id="{5842F370-4823-402B-BB59-8D9AD61D73F7}"/>
                  </a:ext>
                </a:extLst>
              </p:cNvPr>
              <p:cNvSpPr/>
              <p:nvPr/>
            </p:nvSpPr>
            <p:spPr>
              <a:xfrm>
                <a:off x="2020968" y="1509747"/>
                <a:ext cx="3056304" cy="276999"/>
              </a:xfrm>
              <a:prstGeom prst="rect">
                <a:avLst/>
              </a:prstGeom>
              <a:noFill/>
            </p:spPr>
            <p:txBody>
              <a:bodyPr wrap="square" lIns="0" tIns="0" rIns="0" bIns="0">
                <a:spAutoFit/>
              </a:bodyPr>
              <a:lstStyle/>
              <a:p>
                <a:r>
                  <a:rPr lang="en-US" b="1" dirty="0"/>
                  <a:t>Location: </a:t>
                </a:r>
                <a:r>
                  <a:rPr lang="en-US" dirty="0" err="1"/>
                  <a:t>Southwark</a:t>
                </a:r>
                <a:r>
                  <a:rPr lang="en-US" dirty="0"/>
                  <a:t>, London</a:t>
                </a:r>
                <a:endParaRPr lang="en-GB" dirty="0">
                  <a:solidFill>
                    <a:srgbClr val="192A4A"/>
                  </a:solidFill>
                </a:endParaRPr>
              </a:p>
            </p:txBody>
          </p:sp>
        </p:grpSp>
        <p:grpSp>
          <p:nvGrpSpPr>
            <p:cNvPr id="9" name="Group 8">
              <a:extLst>
                <a:ext uri="{FF2B5EF4-FFF2-40B4-BE49-F238E27FC236}">
                  <a16:creationId xmlns:a16="http://schemas.microsoft.com/office/drawing/2014/main" id="{F5CED81D-7A88-4B65-97CD-9A1AC02F95B9}"/>
                </a:ext>
              </a:extLst>
            </p:cNvPr>
            <p:cNvGrpSpPr/>
            <p:nvPr/>
          </p:nvGrpSpPr>
          <p:grpSpPr>
            <a:xfrm>
              <a:off x="6798028" y="3097943"/>
              <a:ext cx="2436939" cy="561918"/>
              <a:chOff x="930257" y="2001727"/>
              <a:chExt cx="2436939" cy="561918"/>
            </a:xfrm>
          </p:grpSpPr>
          <p:sp>
            <p:nvSpPr>
              <p:cNvPr id="16" name="Rectangle 15">
                <a:extLst>
                  <a:ext uri="{FF2B5EF4-FFF2-40B4-BE49-F238E27FC236}">
                    <a16:creationId xmlns:a16="http://schemas.microsoft.com/office/drawing/2014/main" id="{D4C03842-7D54-451A-8763-48096C4C95A4}"/>
                  </a:ext>
                </a:extLst>
              </p:cNvPr>
              <p:cNvSpPr/>
              <p:nvPr/>
            </p:nvSpPr>
            <p:spPr>
              <a:xfrm>
                <a:off x="930257" y="2001727"/>
                <a:ext cx="2436939" cy="561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7" name="Rectangle 16">
                <a:extLst>
                  <a:ext uri="{FF2B5EF4-FFF2-40B4-BE49-F238E27FC236}">
                    <a16:creationId xmlns:a16="http://schemas.microsoft.com/office/drawing/2014/main" id="{0FA3FE71-AE4C-483B-86E7-B9731016F85C}"/>
                  </a:ext>
                </a:extLst>
              </p:cNvPr>
              <p:cNvSpPr/>
              <p:nvPr/>
            </p:nvSpPr>
            <p:spPr>
              <a:xfrm>
                <a:off x="1089283" y="2146276"/>
                <a:ext cx="2139576" cy="276999"/>
              </a:xfrm>
              <a:prstGeom prst="rect">
                <a:avLst/>
              </a:prstGeom>
              <a:noFill/>
            </p:spPr>
            <p:txBody>
              <a:bodyPr wrap="square" lIns="0" tIns="0" rIns="0" bIns="0">
                <a:spAutoFit/>
              </a:bodyPr>
              <a:lstStyle/>
              <a:p>
                <a:r>
                  <a:rPr lang="en-US" b="1" dirty="0"/>
                  <a:t>Height</a:t>
                </a:r>
                <a:r>
                  <a:rPr lang="en-US" dirty="0"/>
                  <a:t>: 306 </a:t>
                </a:r>
                <a:r>
                  <a:rPr lang="en-US" dirty="0" err="1"/>
                  <a:t>metres</a:t>
                </a:r>
                <a:endParaRPr lang="en-US" dirty="0"/>
              </a:p>
            </p:txBody>
          </p:sp>
        </p:grpSp>
      </p:grpSp>
      <p:sp>
        <p:nvSpPr>
          <p:cNvPr id="21" name="Title 20"/>
          <p:cNvSpPr>
            <a:spLocks noGrp="1"/>
          </p:cNvSpPr>
          <p:nvPr>
            <p:ph type="title"/>
          </p:nvPr>
        </p:nvSpPr>
        <p:spPr>
          <a:xfrm>
            <a:off x="1166540" y="497677"/>
            <a:ext cx="2693786" cy="857407"/>
          </a:xfrm>
          <a:prstGeom prst="roundRect">
            <a:avLst>
              <a:gd name="adj" fmla="val 0"/>
            </a:avLst>
          </a:prstGeom>
        </p:spPr>
        <p:txBody>
          <a:bodyPr/>
          <a:lstStyle/>
          <a:p>
            <a:pPr algn="ctr"/>
            <a:r>
              <a:rPr lang="en-GB" sz="3600" dirty="0">
                <a:solidFill>
                  <a:schemeClr val="tx1"/>
                </a:solidFill>
              </a:rPr>
              <a:t>The</a:t>
            </a:r>
            <a:r>
              <a:rPr lang="en-GB" sz="3600" dirty="0">
                <a:solidFill>
                  <a:schemeClr val="bg2"/>
                </a:solidFill>
              </a:rPr>
              <a:t> </a:t>
            </a:r>
            <a:r>
              <a:rPr lang="en-GB" sz="3600" dirty="0">
                <a:solidFill>
                  <a:schemeClr val="tx1"/>
                </a:solidFill>
              </a:rPr>
              <a:t>Shard</a:t>
            </a:r>
            <a:endParaRPr lang="en-GB" sz="3600" dirty="0">
              <a:solidFill>
                <a:schemeClr val="tx1"/>
              </a:solidFill>
              <a:latin typeface="+mn-lt"/>
            </a:endParaRPr>
          </a:p>
        </p:txBody>
      </p:sp>
    </p:spTree>
    <p:extLst>
      <p:ext uri="{BB962C8B-B14F-4D97-AF65-F5344CB8AC3E}">
        <p14:creationId xmlns:p14="http://schemas.microsoft.com/office/powerpoint/2010/main" val="43136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4.44444E-6 L 0.85504 -0.00602 " pathEditMode="relative" rAng="0" ptsTypes="AA">
                                      <p:cBhvr>
                                        <p:cTn id="6" dur="2000" fill="hold"/>
                                        <p:tgtEl>
                                          <p:spTgt spid="12"/>
                                        </p:tgtEl>
                                        <p:attrNameLst>
                                          <p:attrName>ppt_x</p:attrName>
                                          <p:attrName>ppt_y</p:attrName>
                                        </p:attrNameLst>
                                      </p:cBhvr>
                                      <p:rCtr x="42743" y="-301"/>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37F8F6-E387-47C4-A975-2D197F196D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172" y="429199"/>
            <a:ext cx="8487182" cy="6001417"/>
          </a:xfrm>
          <a:prstGeom prst="rect">
            <a:avLst/>
          </a:prstGeom>
        </p:spPr>
      </p:pic>
      <p:sp>
        <p:nvSpPr>
          <p:cNvPr id="21" name="Title 20"/>
          <p:cNvSpPr>
            <a:spLocks noGrp="1"/>
          </p:cNvSpPr>
          <p:nvPr>
            <p:ph type="title"/>
          </p:nvPr>
        </p:nvSpPr>
        <p:spPr/>
        <p:txBody>
          <a:bodyPr/>
          <a:lstStyle/>
          <a:p>
            <a:r>
              <a:rPr lang="en-GB" sz="3600" dirty="0"/>
              <a:t>Buildings of the World</a:t>
            </a:r>
            <a:endParaRPr lang="en-GB" sz="3600" dirty="0">
              <a:latin typeface="+mn-lt"/>
            </a:endParaRPr>
          </a:p>
        </p:txBody>
      </p:sp>
      <p:grpSp>
        <p:nvGrpSpPr>
          <p:cNvPr id="13" name="Group 12">
            <a:extLst>
              <a:ext uri="{FF2B5EF4-FFF2-40B4-BE49-F238E27FC236}">
                <a16:creationId xmlns:a16="http://schemas.microsoft.com/office/drawing/2014/main" id="{CEC65BCB-8DF9-4C6E-A7DC-0F4EC8CEFF1B}"/>
              </a:ext>
            </a:extLst>
          </p:cNvPr>
          <p:cNvGrpSpPr/>
          <p:nvPr/>
        </p:nvGrpSpPr>
        <p:grpSpPr>
          <a:xfrm>
            <a:off x="1590261" y="2196548"/>
            <a:ext cx="6937513" cy="1699591"/>
            <a:chOff x="1590261" y="2196548"/>
            <a:chExt cx="6937513" cy="1699591"/>
          </a:xfrm>
        </p:grpSpPr>
        <p:sp>
          <p:nvSpPr>
            <p:cNvPr id="8" name="Rectangle 7">
              <a:extLst>
                <a:ext uri="{FF2B5EF4-FFF2-40B4-BE49-F238E27FC236}">
                  <a16:creationId xmlns:a16="http://schemas.microsoft.com/office/drawing/2014/main" id="{D413C9F6-1CFB-4901-839D-59192AB44E0C}"/>
                </a:ext>
              </a:extLst>
            </p:cNvPr>
            <p:cNvSpPr/>
            <p:nvPr/>
          </p:nvSpPr>
          <p:spPr>
            <a:xfrm>
              <a:off x="1590261" y="2196548"/>
              <a:ext cx="6937513" cy="1699591"/>
            </a:xfrm>
            <a:prstGeom prst="rect">
              <a:avLst/>
            </a:prstGeom>
            <a:solidFill>
              <a:srgbClr val="192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3051313" y="2348833"/>
              <a:ext cx="5332271" cy="1384995"/>
            </a:xfrm>
            <a:prstGeom prst="rect">
              <a:avLst/>
            </a:prstGeom>
          </p:spPr>
          <p:txBody>
            <a:bodyPr wrap="square" lIns="0" tIns="0" rIns="0" bIns="0">
              <a:spAutoFit/>
            </a:bodyPr>
            <a:lstStyle/>
            <a:p>
              <a:pPr algn="r"/>
              <a:r>
                <a:rPr lang="en-GB" dirty="0">
                  <a:solidFill>
                    <a:schemeClr val="bg1"/>
                  </a:solidFill>
                </a:rPr>
                <a:t>There are many wonderful and fascinating buildings around the world. Each one stands out for different reasons. This PowerPoint will introduce some of the most famous buildings and give you some important facts about them.</a:t>
              </a:r>
            </a:p>
          </p:txBody>
        </p:sp>
      </p:grpSp>
      <p:pic>
        <p:nvPicPr>
          <p:cNvPr id="12" name="Picture 11">
            <a:extLst>
              <a:ext uri="{FF2B5EF4-FFF2-40B4-BE49-F238E27FC236}">
                <a16:creationId xmlns:a16="http://schemas.microsoft.com/office/drawing/2014/main" id="{F8E136B6-8F83-4F66-8F3D-C6EBF53308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051" y="419075"/>
            <a:ext cx="8467304" cy="6002723"/>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311E88-86D8-46C5-B2BA-FF7DC3C267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506" y="422060"/>
            <a:ext cx="3983507" cy="5988183"/>
          </a:xfrm>
          <a:prstGeom prst="roundRect">
            <a:avLst>
              <a:gd name="adj" fmla="val 4621"/>
            </a:avLst>
          </a:prstGeom>
        </p:spPr>
      </p:pic>
      <p:pic>
        <p:nvPicPr>
          <p:cNvPr id="20" name="Picture 19">
            <a:extLst>
              <a:ext uri="{FF2B5EF4-FFF2-40B4-BE49-F238E27FC236}">
                <a16:creationId xmlns:a16="http://schemas.microsoft.com/office/drawing/2014/main" id="{8D481ADA-2AAA-481D-9DC5-8CB60481F5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4097"/>
          <a:stretch/>
        </p:blipFill>
        <p:spPr>
          <a:xfrm>
            <a:off x="2987211" y="422059"/>
            <a:ext cx="1430212" cy="5988183"/>
          </a:xfrm>
          <a:prstGeom prst="rect">
            <a:avLst/>
          </a:prstGeom>
        </p:spPr>
      </p:pic>
      <p:grpSp>
        <p:nvGrpSpPr>
          <p:cNvPr id="19" name="Group 18">
            <a:extLst>
              <a:ext uri="{FF2B5EF4-FFF2-40B4-BE49-F238E27FC236}">
                <a16:creationId xmlns:a16="http://schemas.microsoft.com/office/drawing/2014/main" id="{9BC26039-E4BA-44C5-8ED8-E9CC2CDEE9D1}"/>
              </a:ext>
            </a:extLst>
          </p:cNvPr>
          <p:cNvGrpSpPr/>
          <p:nvPr/>
        </p:nvGrpSpPr>
        <p:grpSpPr>
          <a:xfrm>
            <a:off x="3708400" y="2516055"/>
            <a:ext cx="4819374" cy="3734352"/>
            <a:chOff x="3708400" y="2516055"/>
            <a:chExt cx="4819374" cy="3734352"/>
          </a:xfrm>
        </p:grpSpPr>
        <p:sp>
          <p:nvSpPr>
            <p:cNvPr id="8" name="Rectangle 7">
              <a:extLst>
                <a:ext uri="{FF2B5EF4-FFF2-40B4-BE49-F238E27FC236}">
                  <a16:creationId xmlns:a16="http://schemas.microsoft.com/office/drawing/2014/main" id="{D413C9F6-1CFB-4901-839D-59192AB44E0C}"/>
                </a:ext>
              </a:extLst>
            </p:cNvPr>
            <p:cNvSpPr/>
            <p:nvPr/>
          </p:nvSpPr>
          <p:spPr>
            <a:xfrm>
              <a:off x="3708400" y="2516055"/>
              <a:ext cx="4819374" cy="3734352"/>
            </a:xfrm>
            <a:prstGeom prst="rect">
              <a:avLst/>
            </a:prstGeom>
            <a:solidFill>
              <a:srgbClr val="192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5" name="Rectangle 4"/>
            <p:cNvSpPr/>
            <p:nvPr/>
          </p:nvSpPr>
          <p:spPr>
            <a:xfrm>
              <a:off x="3991517" y="2708415"/>
              <a:ext cx="4416823" cy="3323986"/>
            </a:xfrm>
            <a:prstGeom prst="rect">
              <a:avLst/>
            </a:prstGeom>
          </p:spPr>
          <p:txBody>
            <a:bodyPr wrap="square" lIns="0" tIns="0" rIns="0" bIns="0">
              <a:spAutoFit/>
            </a:bodyPr>
            <a:lstStyle/>
            <a:p>
              <a:r>
                <a:rPr lang="en-GB" dirty="0" err="1">
                  <a:solidFill>
                    <a:schemeClr val="bg1"/>
                  </a:solidFill>
                </a:rPr>
                <a:t>Burj</a:t>
              </a:r>
              <a:r>
                <a:rPr lang="en-GB" dirty="0">
                  <a:solidFill>
                    <a:schemeClr val="bg1"/>
                  </a:solidFill>
                </a:rPr>
                <a:t> is the Arabic word for tower.</a:t>
              </a:r>
            </a:p>
            <a:p>
              <a:endParaRPr lang="en-GB" dirty="0">
                <a:solidFill>
                  <a:schemeClr val="bg1"/>
                </a:solidFill>
              </a:endParaRPr>
            </a:p>
            <a:p>
              <a:r>
                <a:rPr lang="en-GB" dirty="0">
                  <a:solidFill>
                    <a:schemeClr val="bg1"/>
                  </a:solidFill>
                </a:rPr>
                <a:t>The </a:t>
              </a:r>
              <a:r>
                <a:rPr lang="en-GB" dirty="0" err="1">
                  <a:solidFill>
                    <a:schemeClr val="bg1"/>
                  </a:solidFill>
                </a:rPr>
                <a:t>Burj</a:t>
              </a:r>
              <a:r>
                <a:rPr lang="en-GB" dirty="0">
                  <a:solidFill>
                    <a:schemeClr val="bg1"/>
                  </a:solidFill>
                </a:rPr>
                <a:t> Khalifa is the tallest building in the world. It is twice the height of the Empire State Building and almost three times as tall as the Eiffel Tower!</a:t>
              </a:r>
            </a:p>
            <a:p>
              <a:endParaRPr lang="en-GB" dirty="0">
                <a:solidFill>
                  <a:schemeClr val="bg1"/>
                </a:solidFill>
              </a:endParaRPr>
            </a:p>
            <a:p>
              <a:r>
                <a:rPr lang="en-GB" dirty="0">
                  <a:solidFill>
                    <a:schemeClr val="bg1"/>
                  </a:solidFill>
                </a:rPr>
                <a:t>The world’s highest swimming pool in a building is on level 76.</a:t>
              </a:r>
            </a:p>
            <a:p>
              <a:endParaRPr lang="en-GB" dirty="0">
                <a:solidFill>
                  <a:schemeClr val="bg1"/>
                </a:solidFill>
              </a:endParaRPr>
            </a:p>
            <a:p>
              <a:r>
                <a:rPr lang="en-GB" dirty="0">
                  <a:solidFill>
                    <a:schemeClr val="bg1"/>
                  </a:solidFill>
                </a:rPr>
                <a:t>Over 12 000 workers from all over the world built the tower.</a:t>
              </a:r>
            </a:p>
          </p:txBody>
        </p:sp>
      </p:grpSp>
      <p:sp>
        <p:nvSpPr>
          <p:cNvPr id="21" name="Title 20"/>
          <p:cNvSpPr>
            <a:spLocks noGrp="1"/>
          </p:cNvSpPr>
          <p:nvPr>
            <p:ph type="title"/>
          </p:nvPr>
        </p:nvSpPr>
        <p:spPr>
          <a:xfrm>
            <a:off x="404221" y="441952"/>
            <a:ext cx="4028079" cy="994306"/>
          </a:xfrm>
          <a:prstGeom prst="roundRect">
            <a:avLst>
              <a:gd name="adj" fmla="val 0"/>
            </a:avLst>
          </a:prstGeom>
        </p:spPr>
        <p:txBody>
          <a:bodyPr/>
          <a:lstStyle/>
          <a:p>
            <a:r>
              <a:rPr lang="en-GB" sz="3600" dirty="0" err="1">
                <a:solidFill>
                  <a:schemeClr val="bg2"/>
                </a:solidFill>
              </a:rPr>
              <a:t>Burj</a:t>
            </a:r>
            <a:r>
              <a:rPr lang="en-GB" sz="3600" dirty="0">
                <a:solidFill>
                  <a:schemeClr val="bg2"/>
                </a:solidFill>
              </a:rPr>
              <a:t> Khalifa</a:t>
            </a:r>
            <a:endParaRPr lang="en-GB" sz="3600" dirty="0">
              <a:solidFill>
                <a:schemeClr val="bg2"/>
              </a:solidFill>
              <a:latin typeface="+mn-lt"/>
            </a:endParaRPr>
          </a:p>
        </p:txBody>
      </p:sp>
      <p:grpSp>
        <p:nvGrpSpPr>
          <p:cNvPr id="18" name="Group 17">
            <a:extLst>
              <a:ext uri="{FF2B5EF4-FFF2-40B4-BE49-F238E27FC236}">
                <a16:creationId xmlns:a16="http://schemas.microsoft.com/office/drawing/2014/main" id="{AA816C8A-BCCF-4E9B-A6AF-98026E54CB9D}"/>
              </a:ext>
            </a:extLst>
          </p:cNvPr>
          <p:cNvGrpSpPr/>
          <p:nvPr/>
        </p:nvGrpSpPr>
        <p:grpSpPr>
          <a:xfrm>
            <a:off x="-4145675" y="696752"/>
            <a:ext cx="3850992" cy="1959969"/>
            <a:chOff x="-4145675" y="696752"/>
            <a:chExt cx="3850992" cy="1959969"/>
          </a:xfrm>
        </p:grpSpPr>
        <p:grpSp>
          <p:nvGrpSpPr>
            <p:cNvPr id="6" name="Group 5">
              <a:extLst>
                <a:ext uri="{FF2B5EF4-FFF2-40B4-BE49-F238E27FC236}">
                  <a16:creationId xmlns:a16="http://schemas.microsoft.com/office/drawing/2014/main" id="{E47BCA9B-87C6-40F7-82D3-9CD17B72D8C9}"/>
                </a:ext>
              </a:extLst>
            </p:cNvPr>
            <p:cNvGrpSpPr/>
            <p:nvPr/>
          </p:nvGrpSpPr>
          <p:grpSpPr>
            <a:xfrm>
              <a:off x="-4145675" y="696752"/>
              <a:ext cx="3850992" cy="610026"/>
              <a:chOff x="581308" y="696752"/>
              <a:chExt cx="3850992" cy="610026"/>
            </a:xfrm>
          </p:grpSpPr>
          <p:sp>
            <p:nvSpPr>
              <p:cNvPr id="10" name="Rectangle 9">
                <a:extLst>
                  <a:ext uri="{FF2B5EF4-FFF2-40B4-BE49-F238E27FC236}">
                    <a16:creationId xmlns:a16="http://schemas.microsoft.com/office/drawing/2014/main" id="{75DA422B-69DE-4596-BBC6-F3D2DFA8F973}"/>
                  </a:ext>
                </a:extLst>
              </p:cNvPr>
              <p:cNvSpPr/>
              <p:nvPr/>
            </p:nvSpPr>
            <p:spPr>
              <a:xfrm>
                <a:off x="581308" y="696752"/>
                <a:ext cx="3850992" cy="61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1" name="Rectangle 10">
                <a:extLst>
                  <a:ext uri="{FF2B5EF4-FFF2-40B4-BE49-F238E27FC236}">
                    <a16:creationId xmlns:a16="http://schemas.microsoft.com/office/drawing/2014/main" id="{EB70A114-806F-4E86-A4C4-DAA7917C8DD0}"/>
                  </a:ext>
                </a:extLst>
              </p:cNvPr>
              <p:cNvSpPr/>
              <p:nvPr/>
            </p:nvSpPr>
            <p:spPr>
              <a:xfrm>
                <a:off x="864425" y="889113"/>
                <a:ext cx="3567875" cy="276999"/>
              </a:xfrm>
              <a:prstGeom prst="rect">
                <a:avLst/>
              </a:prstGeom>
              <a:noFill/>
            </p:spPr>
            <p:txBody>
              <a:bodyPr wrap="square" lIns="0" tIns="0" rIns="0" bIns="0">
                <a:spAutoFit/>
              </a:bodyPr>
              <a:lstStyle/>
              <a:p>
                <a:r>
                  <a:rPr lang="en-GB" b="1" dirty="0"/>
                  <a:t>Completion Date</a:t>
                </a:r>
                <a:r>
                  <a:rPr lang="en-GB" dirty="0"/>
                  <a:t>: October 2009</a:t>
                </a:r>
              </a:p>
            </p:txBody>
          </p:sp>
        </p:grpSp>
        <p:grpSp>
          <p:nvGrpSpPr>
            <p:cNvPr id="7" name="Group 6">
              <a:extLst>
                <a:ext uri="{FF2B5EF4-FFF2-40B4-BE49-F238E27FC236}">
                  <a16:creationId xmlns:a16="http://schemas.microsoft.com/office/drawing/2014/main" id="{41AF5264-BD07-47A7-8E42-A65FF6F4E946}"/>
                </a:ext>
              </a:extLst>
            </p:cNvPr>
            <p:cNvGrpSpPr/>
            <p:nvPr/>
          </p:nvGrpSpPr>
          <p:grpSpPr>
            <a:xfrm>
              <a:off x="-2510896" y="1371724"/>
              <a:ext cx="2216213" cy="610026"/>
              <a:chOff x="2216087" y="1358472"/>
              <a:chExt cx="2216213" cy="610026"/>
            </a:xfrm>
          </p:grpSpPr>
          <p:sp>
            <p:nvSpPr>
              <p:cNvPr id="14" name="Rectangle 13">
                <a:extLst>
                  <a:ext uri="{FF2B5EF4-FFF2-40B4-BE49-F238E27FC236}">
                    <a16:creationId xmlns:a16="http://schemas.microsoft.com/office/drawing/2014/main" id="{E5454335-F607-4734-9D3C-0CEEF2391352}"/>
                  </a:ext>
                </a:extLst>
              </p:cNvPr>
              <p:cNvSpPr/>
              <p:nvPr/>
            </p:nvSpPr>
            <p:spPr>
              <a:xfrm>
                <a:off x="2216087" y="1358472"/>
                <a:ext cx="2216213" cy="61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5" name="Rectangle 14">
                <a:extLst>
                  <a:ext uri="{FF2B5EF4-FFF2-40B4-BE49-F238E27FC236}">
                    <a16:creationId xmlns:a16="http://schemas.microsoft.com/office/drawing/2014/main" id="{5842F370-4823-402B-BB59-8D9AD61D73F7}"/>
                  </a:ext>
                </a:extLst>
              </p:cNvPr>
              <p:cNvSpPr/>
              <p:nvPr/>
            </p:nvSpPr>
            <p:spPr>
              <a:xfrm>
                <a:off x="2499204" y="1550833"/>
                <a:ext cx="1670545" cy="276999"/>
              </a:xfrm>
              <a:prstGeom prst="rect">
                <a:avLst/>
              </a:prstGeom>
              <a:noFill/>
            </p:spPr>
            <p:txBody>
              <a:bodyPr wrap="square" lIns="0" tIns="0" rIns="0" bIns="0">
                <a:spAutoFit/>
              </a:bodyPr>
              <a:lstStyle/>
              <a:p>
                <a:r>
                  <a:rPr lang="en-GB" b="1" dirty="0"/>
                  <a:t>Location: </a:t>
                </a:r>
                <a:r>
                  <a:rPr lang="en-GB" dirty="0"/>
                  <a:t>Dubai</a:t>
                </a:r>
              </a:p>
            </p:txBody>
          </p:sp>
        </p:grpSp>
        <p:grpSp>
          <p:nvGrpSpPr>
            <p:cNvPr id="9" name="Group 8">
              <a:extLst>
                <a:ext uri="{FF2B5EF4-FFF2-40B4-BE49-F238E27FC236}">
                  <a16:creationId xmlns:a16="http://schemas.microsoft.com/office/drawing/2014/main" id="{F5CED81D-7A88-4B65-97CD-9A1AC02F95B9}"/>
                </a:ext>
              </a:extLst>
            </p:cNvPr>
            <p:cNvGrpSpPr/>
            <p:nvPr/>
          </p:nvGrpSpPr>
          <p:grpSpPr>
            <a:xfrm>
              <a:off x="-2845874" y="2046695"/>
              <a:ext cx="2551191" cy="610026"/>
              <a:chOff x="1881109" y="2020192"/>
              <a:chExt cx="2551191" cy="610026"/>
            </a:xfrm>
          </p:grpSpPr>
          <p:sp>
            <p:nvSpPr>
              <p:cNvPr id="16" name="Rectangle 15">
                <a:extLst>
                  <a:ext uri="{FF2B5EF4-FFF2-40B4-BE49-F238E27FC236}">
                    <a16:creationId xmlns:a16="http://schemas.microsoft.com/office/drawing/2014/main" id="{D4C03842-7D54-451A-8763-48096C4C95A4}"/>
                  </a:ext>
                </a:extLst>
              </p:cNvPr>
              <p:cNvSpPr/>
              <p:nvPr/>
            </p:nvSpPr>
            <p:spPr>
              <a:xfrm>
                <a:off x="1881109" y="2020192"/>
                <a:ext cx="2551191" cy="61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7" name="Rectangle 16">
                <a:extLst>
                  <a:ext uri="{FF2B5EF4-FFF2-40B4-BE49-F238E27FC236}">
                    <a16:creationId xmlns:a16="http://schemas.microsoft.com/office/drawing/2014/main" id="{0FA3FE71-AE4C-483B-86E7-B9731016F85C}"/>
                  </a:ext>
                </a:extLst>
              </p:cNvPr>
              <p:cNvSpPr/>
              <p:nvPr/>
            </p:nvSpPr>
            <p:spPr>
              <a:xfrm>
                <a:off x="2164227" y="2212553"/>
                <a:ext cx="2059844" cy="276999"/>
              </a:xfrm>
              <a:prstGeom prst="rect">
                <a:avLst/>
              </a:prstGeom>
              <a:noFill/>
            </p:spPr>
            <p:txBody>
              <a:bodyPr wrap="square" lIns="0" tIns="0" rIns="0" bIns="0">
                <a:spAutoFit/>
              </a:bodyPr>
              <a:lstStyle/>
              <a:p>
                <a:r>
                  <a:rPr lang="en-GB" b="1" dirty="0"/>
                  <a:t>Height: </a:t>
                </a:r>
                <a:r>
                  <a:rPr lang="en-GB" dirty="0"/>
                  <a:t>828 metres</a:t>
                </a:r>
              </a:p>
            </p:txBody>
          </p:sp>
        </p:grpSp>
      </p:grpSp>
    </p:spTree>
    <p:extLst>
      <p:ext uri="{BB962C8B-B14F-4D97-AF65-F5344CB8AC3E}">
        <p14:creationId xmlns:p14="http://schemas.microsoft.com/office/powerpoint/2010/main" val="273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2465 -0.02245 L 0.96406 -0.02245 " pathEditMode="relative" rAng="0" ptsTypes="AA">
                                      <p:cBhvr>
                                        <p:cTn id="6" dur="2000" fill="hold"/>
                                        <p:tgtEl>
                                          <p:spTgt spid="18"/>
                                        </p:tgtEl>
                                        <p:attrNameLst>
                                          <p:attrName>ppt_x</p:attrName>
                                          <p:attrName>ppt_y</p:attrName>
                                        </p:attrNameLst>
                                      </p:cBhvr>
                                      <p:rCtr x="46962" y="0"/>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B7709B-E6C5-4C7F-8478-63777631BB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656" r="12346"/>
          <a:stretch/>
        </p:blipFill>
        <p:spPr>
          <a:xfrm>
            <a:off x="4076053" y="421008"/>
            <a:ext cx="4616717" cy="6035191"/>
          </a:xfrm>
          <a:prstGeom prst="roundRect">
            <a:avLst>
              <a:gd name="adj" fmla="val 3895"/>
            </a:avLst>
          </a:prstGeom>
        </p:spPr>
      </p:pic>
      <p:pic>
        <p:nvPicPr>
          <p:cNvPr id="19" name="Picture 18">
            <a:extLst>
              <a:ext uri="{FF2B5EF4-FFF2-40B4-BE49-F238E27FC236}">
                <a16:creationId xmlns:a16="http://schemas.microsoft.com/office/drawing/2014/main" id="{6B36CC0D-DBDB-4BE4-9204-8C39288814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656" r="42856"/>
          <a:stretch/>
        </p:blipFill>
        <p:spPr>
          <a:xfrm>
            <a:off x="4076052" y="421008"/>
            <a:ext cx="1854729" cy="6035191"/>
          </a:xfrm>
          <a:prstGeom prst="rect">
            <a:avLst/>
          </a:prstGeom>
        </p:spPr>
      </p:pic>
      <p:grpSp>
        <p:nvGrpSpPr>
          <p:cNvPr id="12" name="Group 11">
            <a:extLst>
              <a:ext uri="{FF2B5EF4-FFF2-40B4-BE49-F238E27FC236}">
                <a16:creationId xmlns:a16="http://schemas.microsoft.com/office/drawing/2014/main" id="{B6B1033B-51BD-4464-8670-FBAB00D8D957}"/>
              </a:ext>
            </a:extLst>
          </p:cNvPr>
          <p:cNvGrpSpPr/>
          <p:nvPr/>
        </p:nvGrpSpPr>
        <p:grpSpPr>
          <a:xfrm>
            <a:off x="652496" y="2656721"/>
            <a:ext cx="4819374" cy="3537824"/>
            <a:chOff x="652496" y="2656721"/>
            <a:chExt cx="4819374" cy="3537824"/>
          </a:xfrm>
        </p:grpSpPr>
        <p:sp>
          <p:nvSpPr>
            <p:cNvPr id="8" name="Rectangle 7">
              <a:extLst>
                <a:ext uri="{FF2B5EF4-FFF2-40B4-BE49-F238E27FC236}">
                  <a16:creationId xmlns:a16="http://schemas.microsoft.com/office/drawing/2014/main" id="{D413C9F6-1CFB-4901-839D-59192AB44E0C}"/>
                </a:ext>
              </a:extLst>
            </p:cNvPr>
            <p:cNvSpPr/>
            <p:nvPr/>
          </p:nvSpPr>
          <p:spPr>
            <a:xfrm>
              <a:off x="652496" y="2656721"/>
              <a:ext cx="4819374" cy="3537824"/>
            </a:xfrm>
            <a:prstGeom prst="rect">
              <a:avLst/>
            </a:prstGeom>
            <a:solidFill>
              <a:srgbClr val="192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5" name="Rectangle 4"/>
            <p:cNvSpPr/>
            <p:nvPr/>
          </p:nvSpPr>
          <p:spPr>
            <a:xfrm>
              <a:off x="935613" y="2849081"/>
              <a:ext cx="4416823" cy="3046988"/>
            </a:xfrm>
            <a:prstGeom prst="rect">
              <a:avLst/>
            </a:prstGeom>
          </p:spPr>
          <p:txBody>
            <a:bodyPr wrap="square" lIns="0" tIns="0" rIns="0" bIns="0">
              <a:spAutoFit/>
            </a:bodyPr>
            <a:lstStyle/>
            <a:p>
              <a:r>
                <a:rPr lang="en-GB" dirty="0">
                  <a:solidFill>
                    <a:schemeClr val="bg1"/>
                  </a:solidFill>
                </a:rPr>
                <a:t>The Eiffel Tower was named after Gustave Eiffel who designed it.</a:t>
              </a:r>
            </a:p>
            <a:p>
              <a:endParaRPr lang="en-GB" dirty="0">
                <a:solidFill>
                  <a:schemeClr val="bg1"/>
                </a:solidFill>
              </a:endParaRPr>
            </a:p>
            <a:p>
              <a:r>
                <a:rPr lang="en-GB" dirty="0">
                  <a:solidFill>
                    <a:schemeClr val="bg1"/>
                  </a:solidFill>
                </a:rPr>
                <a:t>Millions of people climb the 1665 steps of the Eiffel Tower every year.</a:t>
              </a:r>
            </a:p>
            <a:p>
              <a:endParaRPr lang="en-GB" dirty="0">
                <a:solidFill>
                  <a:schemeClr val="bg1"/>
                </a:solidFill>
              </a:endParaRPr>
            </a:p>
            <a:p>
              <a:r>
                <a:rPr lang="en-GB" dirty="0">
                  <a:solidFill>
                    <a:schemeClr val="bg1"/>
                  </a:solidFill>
                </a:rPr>
                <a:t>The Eiffel Tower’s nickname is ‘La dame de </a:t>
              </a:r>
              <a:r>
                <a:rPr lang="en-GB" dirty="0" err="1">
                  <a:solidFill>
                    <a:schemeClr val="bg1"/>
                  </a:solidFill>
                </a:rPr>
                <a:t>fer</a:t>
              </a:r>
              <a:r>
                <a:rPr lang="en-GB" dirty="0">
                  <a:solidFill>
                    <a:schemeClr val="bg1"/>
                  </a:solidFill>
                </a:rPr>
                <a:t>’ which means ‘the iron lady.’</a:t>
              </a:r>
            </a:p>
            <a:p>
              <a:endParaRPr lang="en-GB" dirty="0">
                <a:solidFill>
                  <a:schemeClr val="bg1"/>
                </a:solidFill>
              </a:endParaRPr>
            </a:p>
            <a:p>
              <a:r>
                <a:rPr lang="en-GB" dirty="0">
                  <a:solidFill>
                    <a:schemeClr val="bg1"/>
                  </a:solidFill>
                </a:rPr>
                <a:t>It took two years, two months and five days to build.</a:t>
              </a:r>
            </a:p>
          </p:txBody>
        </p:sp>
      </p:grpSp>
      <p:sp>
        <p:nvSpPr>
          <p:cNvPr id="21" name="Title 20"/>
          <p:cNvSpPr>
            <a:spLocks noGrp="1"/>
          </p:cNvSpPr>
          <p:nvPr>
            <p:ph type="title"/>
          </p:nvPr>
        </p:nvSpPr>
        <p:spPr>
          <a:xfrm>
            <a:off x="4076053" y="421008"/>
            <a:ext cx="4616717" cy="994306"/>
          </a:xfrm>
          <a:prstGeom prst="roundRect">
            <a:avLst>
              <a:gd name="adj" fmla="val 0"/>
            </a:avLst>
          </a:prstGeom>
        </p:spPr>
        <p:txBody>
          <a:bodyPr/>
          <a:lstStyle/>
          <a:p>
            <a:r>
              <a:rPr lang="en-GB" sz="3600" dirty="0">
                <a:solidFill>
                  <a:schemeClr val="bg2"/>
                </a:solidFill>
              </a:rPr>
              <a:t>Eiffel Tower</a:t>
            </a:r>
            <a:endParaRPr lang="en-GB" sz="3600" dirty="0">
              <a:solidFill>
                <a:schemeClr val="bg2"/>
              </a:solidFill>
              <a:latin typeface="+mn-lt"/>
            </a:endParaRPr>
          </a:p>
        </p:txBody>
      </p:sp>
      <p:grpSp>
        <p:nvGrpSpPr>
          <p:cNvPr id="18" name="Group 17">
            <a:extLst>
              <a:ext uri="{FF2B5EF4-FFF2-40B4-BE49-F238E27FC236}">
                <a16:creationId xmlns:a16="http://schemas.microsoft.com/office/drawing/2014/main" id="{AA816C8A-BCCF-4E9B-A6AF-98026E54CB9D}"/>
              </a:ext>
            </a:extLst>
          </p:cNvPr>
          <p:cNvGrpSpPr/>
          <p:nvPr/>
        </p:nvGrpSpPr>
        <p:grpSpPr>
          <a:xfrm>
            <a:off x="9407469" y="504157"/>
            <a:ext cx="3850992" cy="1959969"/>
            <a:chOff x="-4145675" y="696752"/>
            <a:chExt cx="3850992" cy="1959969"/>
          </a:xfrm>
        </p:grpSpPr>
        <p:grpSp>
          <p:nvGrpSpPr>
            <p:cNvPr id="6" name="Group 5">
              <a:extLst>
                <a:ext uri="{FF2B5EF4-FFF2-40B4-BE49-F238E27FC236}">
                  <a16:creationId xmlns:a16="http://schemas.microsoft.com/office/drawing/2014/main" id="{E47BCA9B-87C6-40F7-82D3-9CD17B72D8C9}"/>
                </a:ext>
              </a:extLst>
            </p:cNvPr>
            <p:cNvGrpSpPr/>
            <p:nvPr/>
          </p:nvGrpSpPr>
          <p:grpSpPr>
            <a:xfrm>
              <a:off x="-4145675" y="696752"/>
              <a:ext cx="3850992" cy="610026"/>
              <a:chOff x="581308" y="696752"/>
              <a:chExt cx="3850992" cy="610026"/>
            </a:xfrm>
          </p:grpSpPr>
          <p:sp>
            <p:nvSpPr>
              <p:cNvPr id="10" name="Rectangle 9">
                <a:extLst>
                  <a:ext uri="{FF2B5EF4-FFF2-40B4-BE49-F238E27FC236}">
                    <a16:creationId xmlns:a16="http://schemas.microsoft.com/office/drawing/2014/main" id="{75DA422B-69DE-4596-BBC6-F3D2DFA8F973}"/>
                  </a:ext>
                </a:extLst>
              </p:cNvPr>
              <p:cNvSpPr/>
              <p:nvPr/>
            </p:nvSpPr>
            <p:spPr>
              <a:xfrm>
                <a:off x="581308" y="696752"/>
                <a:ext cx="3850992" cy="61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1" name="Rectangle 10">
                <a:extLst>
                  <a:ext uri="{FF2B5EF4-FFF2-40B4-BE49-F238E27FC236}">
                    <a16:creationId xmlns:a16="http://schemas.microsoft.com/office/drawing/2014/main" id="{EB70A114-806F-4E86-A4C4-DAA7917C8DD0}"/>
                  </a:ext>
                </a:extLst>
              </p:cNvPr>
              <p:cNvSpPr/>
              <p:nvPr/>
            </p:nvSpPr>
            <p:spPr>
              <a:xfrm>
                <a:off x="864425" y="889113"/>
                <a:ext cx="3567875" cy="276999"/>
              </a:xfrm>
              <a:prstGeom prst="rect">
                <a:avLst/>
              </a:prstGeom>
              <a:noFill/>
            </p:spPr>
            <p:txBody>
              <a:bodyPr wrap="square" lIns="0" tIns="0" rIns="0" bIns="0">
                <a:spAutoFit/>
              </a:bodyPr>
              <a:lstStyle/>
              <a:p>
                <a:r>
                  <a:rPr lang="en-GB" b="1" dirty="0"/>
                  <a:t>Completion Date: </a:t>
                </a:r>
                <a:r>
                  <a:rPr lang="en-GB" dirty="0"/>
                  <a:t>31</a:t>
                </a:r>
                <a:r>
                  <a:rPr lang="en-GB" baseline="30000" dirty="0"/>
                  <a:t>st</a:t>
                </a:r>
                <a:r>
                  <a:rPr lang="en-GB" dirty="0"/>
                  <a:t> March 1889</a:t>
                </a:r>
                <a:endParaRPr lang="en-GB" dirty="0">
                  <a:solidFill>
                    <a:srgbClr val="192A4A"/>
                  </a:solidFill>
                </a:endParaRPr>
              </a:p>
            </p:txBody>
          </p:sp>
        </p:grpSp>
        <p:grpSp>
          <p:nvGrpSpPr>
            <p:cNvPr id="7" name="Group 6">
              <a:extLst>
                <a:ext uri="{FF2B5EF4-FFF2-40B4-BE49-F238E27FC236}">
                  <a16:creationId xmlns:a16="http://schemas.microsoft.com/office/drawing/2014/main" id="{41AF5264-BD07-47A7-8E42-A65FF6F4E946}"/>
                </a:ext>
              </a:extLst>
            </p:cNvPr>
            <p:cNvGrpSpPr/>
            <p:nvPr/>
          </p:nvGrpSpPr>
          <p:grpSpPr>
            <a:xfrm>
              <a:off x="-4145675" y="1371724"/>
              <a:ext cx="3250095" cy="610026"/>
              <a:chOff x="581308" y="1358472"/>
              <a:chExt cx="3250095" cy="610026"/>
            </a:xfrm>
          </p:grpSpPr>
          <p:sp>
            <p:nvSpPr>
              <p:cNvPr id="14" name="Rectangle 13">
                <a:extLst>
                  <a:ext uri="{FF2B5EF4-FFF2-40B4-BE49-F238E27FC236}">
                    <a16:creationId xmlns:a16="http://schemas.microsoft.com/office/drawing/2014/main" id="{E5454335-F607-4734-9D3C-0CEEF2391352}"/>
                  </a:ext>
                </a:extLst>
              </p:cNvPr>
              <p:cNvSpPr/>
              <p:nvPr/>
            </p:nvSpPr>
            <p:spPr>
              <a:xfrm>
                <a:off x="581308" y="1358472"/>
                <a:ext cx="2859316" cy="61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5" name="Rectangle 14">
                <a:extLst>
                  <a:ext uri="{FF2B5EF4-FFF2-40B4-BE49-F238E27FC236}">
                    <a16:creationId xmlns:a16="http://schemas.microsoft.com/office/drawing/2014/main" id="{5842F370-4823-402B-BB59-8D9AD61D73F7}"/>
                  </a:ext>
                </a:extLst>
              </p:cNvPr>
              <p:cNvSpPr/>
              <p:nvPr/>
            </p:nvSpPr>
            <p:spPr>
              <a:xfrm>
                <a:off x="864425" y="1550833"/>
                <a:ext cx="2966978" cy="276999"/>
              </a:xfrm>
              <a:prstGeom prst="rect">
                <a:avLst/>
              </a:prstGeom>
              <a:noFill/>
            </p:spPr>
            <p:txBody>
              <a:bodyPr wrap="square" lIns="0" tIns="0" rIns="0" bIns="0">
                <a:spAutoFit/>
              </a:bodyPr>
              <a:lstStyle/>
              <a:p>
                <a:r>
                  <a:rPr lang="en-GB" b="1" dirty="0"/>
                  <a:t>Location: </a:t>
                </a:r>
                <a:r>
                  <a:rPr lang="en-GB" dirty="0"/>
                  <a:t>Paris, France</a:t>
                </a:r>
                <a:endParaRPr lang="en-GB" dirty="0">
                  <a:solidFill>
                    <a:srgbClr val="192A4A"/>
                  </a:solidFill>
                </a:endParaRPr>
              </a:p>
            </p:txBody>
          </p:sp>
        </p:grpSp>
        <p:grpSp>
          <p:nvGrpSpPr>
            <p:cNvPr id="9" name="Group 8">
              <a:extLst>
                <a:ext uri="{FF2B5EF4-FFF2-40B4-BE49-F238E27FC236}">
                  <a16:creationId xmlns:a16="http://schemas.microsoft.com/office/drawing/2014/main" id="{F5CED81D-7A88-4B65-97CD-9A1AC02F95B9}"/>
                </a:ext>
              </a:extLst>
            </p:cNvPr>
            <p:cNvGrpSpPr/>
            <p:nvPr/>
          </p:nvGrpSpPr>
          <p:grpSpPr>
            <a:xfrm>
              <a:off x="-4145675" y="2046695"/>
              <a:ext cx="2551191" cy="610026"/>
              <a:chOff x="581308" y="2020192"/>
              <a:chExt cx="2551191" cy="610026"/>
            </a:xfrm>
          </p:grpSpPr>
          <p:sp>
            <p:nvSpPr>
              <p:cNvPr id="16" name="Rectangle 15">
                <a:extLst>
                  <a:ext uri="{FF2B5EF4-FFF2-40B4-BE49-F238E27FC236}">
                    <a16:creationId xmlns:a16="http://schemas.microsoft.com/office/drawing/2014/main" id="{D4C03842-7D54-451A-8763-48096C4C95A4}"/>
                  </a:ext>
                </a:extLst>
              </p:cNvPr>
              <p:cNvSpPr/>
              <p:nvPr/>
            </p:nvSpPr>
            <p:spPr>
              <a:xfrm>
                <a:off x="581308" y="2020192"/>
                <a:ext cx="2551191" cy="61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7" name="Rectangle 16">
                <a:extLst>
                  <a:ext uri="{FF2B5EF4-FFF2-40B4-BE49-F238E27FC236}">
                    <a16:creationId xmlns:a16="http://schemas.microsoft.com/office/drawing/2014/main" id="{0FA3FE71-AE4C-483B-86E7-B9731016F85C}"/>
                  </a:ext>
                </a:extLst>
              </p:cNvPr>
              <p:cNvSpPr/>
              <p:nvPr/>
            </p:nvSpPr>
            <p:spPr>
              <a:xfrm>
                <a:off x="864426" y="2212553"/>
                <a:ext cx="2059844" cy="276999"/>
              </a:xfrm>
              <a:prstGeom prst="rect">
                <a:avLst/>
              </a:prstGeom>
              <a:noFill/>
            </p:spPr>
            <p:txBody>
              <a:bodyPr wrap="square" lIns="0" tIns="0" rIns="0" bIns="0">
                <a:spAutoFit/>
              </a:bodyPr>
              <a:lstStyle/>
              <a:p>
                <a:r>
                  <a:rPr lang="en-GB" b="1" dirty="0"/>
                  <a:t>Height</a:t>
                </a:r>
                <a:r>
                  <a:rPr lang="en-GB" dirty="0"/>
                  <a:t>: 320 metres</a:t>
                </a:r>
                <a:endParaRPr lang="en-GB" dirty="0">
                  <a:solidFill>
                    <a:srgbClr val="192A4A"/>
                  </a:solidFill>
                </a:endParaRPr>
              </a:p>
            </p:txBody>
          </p:sp>
        </p:grpSp>
      </p:grpSp>
    </p:spTree>
    <p:extLst>
      <p:ext uri="{BB962C8B-B14F-4D97-AF65-F5344CB8AC3E}">
        <p14:creationId xmlns:p14="http://schemas.microsoft.com/office/powerpoint/2010/main" val="414591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778E-7 4.81481E-6 L -0.95851 -0.0007 " pathEditMode="relative" rAng="0" ptsTypes="AA">
                                      <p:cBhvr>
                                        <p:cTn id="6" dur="2000" fill="hold"/>
                                        <p:tgtEl>
                                          <p:spTgt spid="18"/>
                                        </p:tgtEl>
                                        <p:attrNameLst>
                                          <p:attrName>ppt_x</p:attrName>
                                          <p:attrName>ppt_y</p:attrName>
                                        </p:attrNameLst>
                                      </p:cBhvr>
                                      <p:rCtr x="-47934" y="-46"/>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6C123A-1E3E-41FC-B955-0FB98ADDB1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7119" r="34576"/>
          <a:stretch/>
        </p:blipFill>
        <p:spPr>
          <a:xfrm>
            <a:off x="6156283" y="415653"/>
            <a:ext cx="2553763" cy="6014851"/>
          </a:xfrm>
          <a:prstGeom prst="roundRect">
            <a:avLst>
              <a:gd name="adj" fmla="val 7297"/>
            </a:avLst>
          </a:prstGeom>
        </p:spPr>
      </p:pic>
      <p:pic>
        <p:nvPicPr>
          <p:cNvPr id="18" name="Picture 17">
            <a:extLst>
              <a:ext uri="{FF2B5EF4-FFF2-40B4-BE49-F238E27FC236}">
                <a16:creationId xmlns:a16="http://schemas.microsoft.com/office/drawing/2014/main" id="{7F94ACDE-91E6-4C6D-ACE3-27606B1C2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7119" r="39496"/>
          <a:stretch/>
        </p:blipFill>
        <p:spPr>
          <a:xfrm>
            <a:off x="6153906" y="415653"/>
            <a:ext cx="2109877" cy="6014851"/>
          </a:xfrm>
          <a:prstGeom prst="rect">
            <a:avLst/>
          </a:prstGeom>
        </p:spPr>
      </p:pic>
      <p:sp>
        <p:nvSpPr>
          <p:cNvPr id="21" name="Title 20"/>
          <p:cNvSpPr>
            <a:spLocks noGrp="1"/>
          </p:cNvSpPr>
          <p:nvPr>
            <p:ph type="title"/>
          </p:nvPr>
        </p:nvSpPr>
        <p:spPr>
          <a:xfrm>
            <a:off x="444678" y="478895"/>
            <a:ext cx="5227702" cy="994306"/>
          </a:xfrm>
          <a:prstGeom prst="roundRect">
            <a:avLst>
              <a:gd name="adj" fmla="val 0"/>
            </a:avLst>
          </a:prstGeom>
        </p:spPr>
        <p:txBody>
          <a:bodyPr/>
          <a:lstStyle/>
          <a:p>
            <a:r>
              <a:rPr lang="en-GB" sz="3600" dirty="0"/>
              <a:t>Empire State Building</a:t>
            </a:r>
            <a:endParaRPr lang="en-GB" sz="3600" dirty="0">
              <a:latin typeface="+mn-lt"/>
            </a:endParaRPr>
          </a:p>
        </p:txBody>
      </p:sp>
      <p:grpSp>
        <p:nvGrpSpPr>
          <p:cNvPr id="20" name="Group 19">
            <a:extLst>
              <a:ext uri="{FF2B5EF4-FFF2-40B4-BE49-F238E27FC236}">
                <a16:creationId xmlns:a16="http://schemas.microsoft.com/office/drawing/2014/main" id="{2FDE38DE-60B5-4400-B3D6-214CF77D554F}"/>
              </a:ext>
            </a:extLst>
          </p:cNvPr>
          <p:cNvGrpSpPr/>
          <p:nvPr/>
        </p:nvGrpSpPr>
        <p:grpSpPr>
          <a:xfrm>
            <a:off x="644175" y="3438776"/>
            <a:ext cx="5435611" cy="2792252"/>
            <a:chOff x="644176" y="2184201"/>
            <a:chExt cx="5300422" cy="2792252"/>
          </a:xfrm>
        </p:grpSpPr>
        <p:sp>
          <p:nvSpPr>
            <p:cNvPr id="8" name="Rectangle 7">
              <a:extLst>
                <a:ext uri="{FF2B5EF4-FFF2-40B4-BE49-F238E27FC236}">
                  <a16:creationId xmlns:a16="http://schemas.microsoft.com/office/drawing/2014/main" id="{D413C9F6-1CFB-4901-839D-59192AB44E0C}"/>
                </a:ext>
              </a:extLst>
            </p:cNvPr>
            <p:cNvSpPr/>
            <p:nvPr/>
          </p:nvSpPr>
          <p:spPr>
            <a:xfrm>
              <a:off x="644176" y="2184201"/>
              <a:ext cx="5300422" cy="2792252"/>
            </a:xfrm>
            <a:prstGeom prst="rect">
              <a:avLst/>
            </a:prstGeom>
            <a:solidFill>
              <a:srgbClr val="192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5" name="Rectangle 4"/>
            <p:cNvSpPr/>
            <p:nvPr/>
          </p:nvSpPr>
          <p:spPr>
            <a:xfrm>
              <a:off x="799158" y="2295114"/>
              <a:ext cx="4943960" cy="2492990"/>
            </a:xfrm>
            <a:prstGeom prst="rect">
              <a:avLst/>
            </a:prstGeom>
          </p:spPr>
          <p:txBody>
            <a:bodyPr wrap="square" lIns="0" tIns="0" rIns="0" bIns="0">
              <a:spAutoFit/>
            </a:bodyPr>
            <a:lstStyle/>
            <a:p>
              <a:r>
                <a:rPr lang="en-US" dirty="0">
                  <a:solidFill>
                    <a:schemeClr val="bg1"/>
                  </a:solidFill>
                </a:rPr>
                <a:t>The Empire State Building was designed by William Lamb.</a:t>
              </a:r>
            </a:p>
            <a:p>
              <a:endParaRPr lang="en-US" dirty="0">
                <a:solidFill>
                  <a:schemeClr val="bg1"/>
                </a:solidFill>
              </a:endParaRPr>
            </a:p>
            <a:p>
              <a:r>
                <a:rPr lang="en-US" dirty="0">
                  <a:solidFill>
                    <a:schemeClr val="bg1"/>
                  </a:solidFill>
                </a:rPr>
                <a:t>It took 410 days to build.</a:t>
              </a:r>
            </a:p>
            <a:p>
              <a:endParaRPr lang="en-US" dirty="0">
                <a:solidFill>
                  <a:schemeClr val="bg1"/>
                </a:solidFill>
              </a:endParaRPr>
            </a:p>
            <a:p>
              <a:r>
                <a:rPr lang="en-US" dirty="0">
                  <a:solidFill>
                    <a:schemeClr val="bg1"/>
                  </a:solidFill>
                </a:rPr>
                <a:t>The building has 6514 windows.</a:t>
              </a:r>
            </a:p>
            <a:p>
              <a:endParaRPr lang="en-US" dirty="0">
                <a:solidFill>
                  <a:schemeClr val="bg1"/>
                </a:solidFill>
              </a:endParaRPr>
            </a:p>
            <a:p>
              <a:r>
                <a:rPr lang="en-GB" dirty="0">
                  <a:solidFill>
                    <a:schemeClr val="bg1"/>
                  </a:solidFill>
                </a:rPr>
                <a:t>It has a lightning rod near the top which is struck by lightning around 23 times every year.</a:t>
              </a:r>
              <a:endParaRPr lang="en-US" dirty="0">
                <a:solidFill>
                  <a:schemeClr val="bg1"/>
                </a:solidFill>
              </a:endParaRPr>
            </a:p>
          </p:txBody>
        </p:sp>
      </p:grpSp>
      <p:grpSp>
        <p:nvGrpSpPr>
          <p:cNvPr id="12" name="Group 11">
            <a:extLst>
              <a:ext uri="{FF2B5EF4-FFF2-40B4-BE49-F238E27FC236}">
                <a16:creationId xmlns:a16="http://schemas.microsoft.com/office/drawing/2014/main" id="{7ADC87A1-B241-41AE-8204-F455772CFEDE}"/>
              </a:ext>
            </a:extLst>
          </p:cNvPr>
          <p:cNvGrpSpPr/>
          <p:nvPr/>
        </p:nvGrpSpPr>
        <p:grpSpPr>
          <a:xfrm>
            <a:off x="9613658" y="1473201"/>
            <a:ext cx="5648635" cy="1965576"/>
            <a:chOff x="3442774" y="1766462"/>
            <a:chExt cx="5648635" cy="1965576"/>
          </a:xfrm>
        </p:grpSpPr>
        <p:grpSp>
          <p:nvGrpSpPr>
            <p:cNvPr id="6" name="Group 5">
              <a:extLst>
                <a:ext uri="{FF2B5EF4-FFF2-40B4-BE49-F238E27FC236}">
                  <a16:creationId xmlns:a16="http://schemas.microsoft.com/office/drawing/2014/main" id="{E47BCA9B-87C6-40F7-82D3-9CD17B72D8C9}"/>
                </a:ext>
              </a:extLst>
            </p:cNvPr>
            <p:cNvGrpSpPr/>
            <p:nvPr/>
          </p:nvGrpSpPr>
          <p:grpSpPr>
            <a:xfrm>
              <a:off x="5373664" y="1766462"/>
              <a:ext cx="3626606" cy="610027"/>
              <a:chOff x="581308" y="696751"/>
              <a:chExt cx="3626606" cy="610027"/>
            </a:xfrm>
          </p:grpSpPr>
          <p:sp>
            <p:nvSpPr>
              <p:cNvPr id="10" name="Rectangle 9">
                <a:extLst>
                  <a:ext uri="{FF2B5EF4-FFF2-40B4-BE49-F238E27FC236}">
                    <a16:creationId xmlns:a16="http://schemas.microsoft.com/office/drawing/2014/main" id="{75DA422B-69DE-4596-BBC6-F3D2DFA8F973}"/>
                  </a:ext>
                </a:extLst>
              </p:cNvPr>
              <p:cNvSpPr/>
              <p:nvPr/>
            </p:nvSpPr>
            <p:spPr>
              <a:xfrm>
                <a:off x="581308" y="696751"/>
                <a:ext cx="3626606" cy="61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1" name="Rectangle 10">
                <a:extLst>
                  <a:ext uri="{FF2B5EF4-FFF2-40B4-BE49-F238E27FC236}">
                    <a16:creationId xmlns:a16="http://schemas.microsoft.com/office/drawing/2014/main" id="{EB70A114-806F-4E86-A4C4-DAA7917C8DD0}"/>
                  </a:ext>
                </a:extLst>
              </p:cNvPr>
              <p:cNvSpPr/>
              <p:nvPr/>
            </p:nvSpPr>
            <p:spPr>
              <a:xfrm>
                <a:off x="864426" y="889113"/>
                <a:ext cx="3204004" cy="276999"/>
              </a:xfrm>
              <a:prstGeom prst="rect">
                <a:avLst/>
              </a:prstGeom>
              <a:noFill/>
            </p:spPr>
            <p:txBody>
              <a:bodyPr wrap="square" lIns="0" tIns="0" rIns="0" bIns="0">
                <a:spAutoFit/>
              </a:bodyPr>
              <a:lstStyle/>
              <a:p>
                <a:r>
                  <a:rPr lang="en-US" b="1" dirty="0"/>
                  <a:t>Completion Date: </a:t>
                </a:r>
                <a:r>
                  <a:rPr lang="en-US" dirty="0"/>
                  <a:t>1</a:t>
                </a:r>
                <a:r>
                  <a:rPr lang="en-US" baseline="30000" dirty="0"/>
                  <a:t>st</a:t>
                </a:r>
                <a:r>
                  <a:rPr lang="en-US" dirty="0"/>
                  <a:t> May 1931 </a:t>
                </a:r>
                <a:endParaRPr lang="en-GB" dirty="0">
                  <a:solidFill>
                    <a:srgbClr val="192A4A"/>
                  </a:solidFill>
                </a:endParaRPr>
              </a:p>
            </p:txBody>
          </p:sp>
        </p:grpSp>
        <p:grpSp>
          <p:nvGrpSpPr>
            <p:cNvPr id="7" name="Group 6">
              <a:extLst>
                <a:ext uri="{FF2B5EF4-FFF2-40B4-BE49-F238E27FC236}">
                  <a16:creationId xmlns:a16="http://schemas.microsoft.com/office/drawing/2014/main" id="{41AF5264-BD07-47A7-8E42-A65FF6F4E946}"/>
                </a:ext>
              </a:extLst>
            </p:cNvPr>
            <p:cNvGrpSpPr/>
            <p:nvPr/>
          </p:nvGrpSpPr>
          <p:grpSpPr>
            <a:xfrm>
              <a:off x="5517394" y="2441435"/>
              <a:ext cx="3574015" cy="610026"/>
              <a:chOff x="581308" y="1358472"/>
              <a:chExt cx="3574015" cy="610026"/>
            </a:xfrm>
          </p:grpSpPr>
          <p:sp>
            <p:nvSpPr>
              <p:cNvPr id="14" name="Rectangle 13">
                <a:extLst>
                  <a:ext uri="{FF2B5EF4-FFF2-40B4-BE49-F238E27FC236}">
                    <a16:creationId xmlns:a16="http://schemas.microsoft.com/office/drawing/2014/main" id="{E5454335-F607-4734-9D3C-0CEEF2391352}"/>
                  </a:ext>
                </a:extLst>
              </p:cNvPr>
              <p:cNvSpPr/>
              <p:nvPr/>
            </p:nvSpPr>
            <p:spPr>
              <a:xfrm>
                <a:off x="581308" y="1358472"/>
                <a:ext cx="3487122" cy="61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5" name="Rectangle 14">
                <a:extLst>
                  <a:ext uri="{FF2B5EF4-FFF2-40B4-BE49-F238E27FC236}">
                    <a16:creationId xmlns:a16="http://schemas.microsoft.com/office/drawing/2014/main" id="{5842F370-4823-402B-BB59-8D9AD61D73F7}"/>
                  </a:ext>
                </a:extLst>
              </p:cNvPr>
              <p:cNvSpPr/>
              <p:nvPr/>
            </p:nvSpPr>
            <p:spPr>
              <a:xfrm>
                <a:off x="864425" y="1550833"/>
                <a:ext cx="3290898" cy="276999"/>
              </a:xfrm>
              <a:prstGeom prst="rect">
                <a:avLst/>
              </a:prstGeom>
              <a:noFill/>
            </p:spPr>
            <p:txBody>
              <a:bodyPr wrap="square" lIns="0" tIns="0" rIns="0" bIns="0">
                <a:spAutoFit/>
              </a:bodyPr>
              <a:lstStyle/>
              <a:p>
                <a:r>
                  <a:rPr lang="en-US" b="1" dirty="0"/>
                  <a:t>Location: </a:t>
                </a:r>
                <a:r>
                  <a:rPr lang="en-US" dirty="0"/>
                  <a:t>New York City, USA</a:t>
                </a:r>
                <a:endParaRPr lang="en-GB" dirty="0">
                  <a:solidFill>
                    <a:srgbClr val="192A4A"/>
                  </a:solidFill>
                </a:endParaRPr>
              </a:p>
            </p:txBody>
          </p:sp>
        </p:grpSp>
        <p:grpSp>
          <p:nvGrpSpPr>
            <p:cNvPr id="9" name="Group 8">
              <a:extLst>
                <a:ext uri="{FF2B5EF4-FFF2-40B4-BE49-F238E27FC236}">
                  <a16:creationId xmlns:a16="http://schemas.microsoft.com/office/drawing/2014/main" id="{F5CED81D-7A88-4B65-97CD-9A1AC02F95B9}"/>
                </a:ext>
              </a:extLst>
            </p:cNvPr>
            <p:cNvGrpSpPr/>
            <p:nvPr/>
          </p:nvGrpSpPr>
          <p:grpSpPr>
            <a:xfrm>
              <a:off x="3442774" y="3116408"/>
              <a:ext cx="5557497" cy="615630"/>
              <a:chOff x="-2424997" y="2020192"/>
              <a:chExt cx="5557497" cy="615630"/>
            </a:xfrm>
          </p:grpSpPr>
          <p:sp>
            <p:nvSpPr>
              <p:cNvPr id="16" name="Rectangle 15">
                <a:extLst>
                  <a:ext uri="{FF2B5EF4-FFF2-40B4-BE49-F238E27FC236}">
                    <a16:creationId xmlns:a16="http://schemas.microsoft.com/office/drawing/2014/main" id="{D4C03842-7D54-451A-8763-48096C4C95A4}"/>
                  </a:ext>
                </a:extLst>
              </p:cNvPr>
              <p:cNvSpPr/>
              <p:nvPr/>
            </p:nvSpPr>
            <p:spPr>
              <a:xfrm>
                <a:off x="-2424997" y="2020192"/>
                <a:ext cx="5557497" cy="615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7" name="Rectangle 16">
                <a:extLst>
                  <a:ext uri="{FF2B5EF4-FFF2-40B4-BE49-F238E27FC236}">
                    <a16:creationId xmlns:a16="http://schemas.microsoft.com/office/drawing/2014/main" id="{0FA3FE71-AE4C-483B-86E7-B9731016F85C}"/>
                  </a:ext>
                </a:extLst>
              </p:cNvPr>
              <p:cNvSpPr/>
              <p:nvPr/>
            </p:nvSpPr>
            <p:spPr>
              <a:xfrm>
                <a:off x="-2288809" y="2212553"/>
                <a:ext cx="5213080" cy="276999"/>
              </a:xfrm>
              <a:prstGeom prst="rect">
                <a:avLst/>
              </a:prstGeom>
              <a:noFill/>
            </p:spPr>
            <p:txBody>
              <a:bodyPr wrap="square" lIns="0" tIns="0" rIns="0" bIns="0">
                <a:spAutoFit/>
              </a:bodyPr>
              <a:lstStyle/>
              <a:p>
                <a:r>
                  <a:rPr lang="en-US" b="1" dirty="0"/>
                  <a:t>Height</a:t>
                </a:r>
                <a:r>
                  <a:rPr lang="en-US" dirty="0"/>
                  <a:t>: 381 </a:t>
                </a:r>
                <a:r>
                  <a:rPr lang="en-US" dirty="0" err="1"/>
                  <a:t>metres</a:t>
                </a:r>
                <a:r>
                  <a:rPr lang="en-US" dirty="0"/>
                  <a:t> (443 </a:t>
                </a:r>
                <a:r>
                  <a:rPr lang="en-US" dirty="0" err="1"/>
                  <a:t>metres</a:t>
                </a:r>
                <a:r>
                  <a:rPr lang="en-US" dirty="0"/>
                  <a:t> including the spire)</a:t>
                </a:r>
                <a:endParaRPr lang="en-GB" dirty="0">
                  <a:solidFill>
                    <a:srgbClr val="192A4A"/>
                  </a:solidFill>
                </a:endParaRPr>
              </a:p>
            </p:txBody>
          </p:sp>
        </p:grpSp>
      </p:grpSp>
    </p:spTree>
    <p:extLst>
      <p:ext uri="{BB962C8B-B14F-4D97-AF65-F5344CB8AC3E}">
        <p14:creationId xmlns:p14="http://schemas.microsoft.com/office/powerpoint/2010/main" val="82994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313 -0.0169 L -0.99357 -0.0169 " pathEditMode="relative" rAng="0" ptsTypes="AA">
                                      <p:cBhvr>
                                        <p:cTn id="6" dur="2000" fill="hold"/>
                                        <p:tgtEl>
                                          <p:spTgt spid="12"/>
                                        </p:tgtEl>
                                        <p:attrNameLst>
                                          <p:attrName>ppt_x</p:attrName>
                                          <p:attrName>ppt_y</p:attrName>
                                        </p:attrNameLst>
                                      </p:cBhvr>
                                      <p:rCtr x="-49844" y="0"/>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74EB0E-C431-432E-A64A-7EFFEE9BA3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7465"/>
          <a:stretch/>
        </p:blipFill>
        <p:spPr>
          <a:xfrm>
            <a:off x="441034" y="422081"/>
            <a:ext cx="4992855" cy="5974062"/>
          </a:xfrm>
          <a:prstGeom prst="roundRect">
            <a:avLst>
              <a:gd name="adj" fmla="val 2704"/>
            </a:avLst>
          </a:prstGeom>
        </p:spPr>
      </p:pic>
      <p:pic>
        <p:nvPicPr>
          <p:cNvPr id="18" name="Picture 17">
            <a:extLst>
              <a:ext uri="{FF2B5EF4-FFF2-40B4-BE49-F238E27FC236}">
                <a16:creationId xmlns:a16="http://schemas.microsoft.com/office/drawing/2014/main" id="{EA107BAD-C8EF-42F0-A8E9-AB35A0C7B2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76" r="37465"/>
          <a:stretch/>
        </p:blipFill>
        <p:spPr>
          <a:xfrm>
            <a:off x="760491" y="422081"/>
            <a:ext cx="4675357" cy="5974062"/>
          </a:xfrm>
          <a:prstGeom prst="rect">
            <a:avLst/>
          </a:prstGeom>
        </p:spPr>
      </p:pic>
      <p:grpSp>
        <p:nvGrpSpPr>
          <p:cNvPr id="20" name="Group 19">
            <a:extLst>
              <a:ext uri="{FF2B5EF4-FFF2-40B4-BE49-F238E27FC236}">
                <a16:creationId xmlns:a16="http://schemas.microsoft.com/office/drawing/2014/main" id="{2FDE38DE-60B5-4400-B3D6-214CF77D554F}"/>
              </a:ext>
            </a:extLst>
          </p:cNvPr>
          <p:cNvGrpSpPr/>
          <p:nvPr/>
        </p:nvGrpSpPr>
        <p:grpSpPr>
          <a:xfrm>
            <a:off x="5571641" y="1792764"/>
            <a:ext cx="2944677" cy="4375562"/>
            <a:chOff x="644176" y="2184201"/>
            <a:chExt cx="5300422" cy="2808508"/>
          </a:xfrm>
        </p:grpSpPr>
        <p:sp>
          <p:nvSpPr>
            <p:cNvPr id="8" name="Rectangle 7">
              <a:extLst>
                <a:ext uri="{FF2B5EF4-FFF2-40B4-BE49-F238E27FC236}">
                  <a16:creationId xmlns:a16="http://schemas.microsoft.com/office/drawing/2014/main" id="{D413C9F6-1CFB-4901-839D-59192AB44E0C}"/>
                </a:ext>
              </a:extLst>
            </p:cNvPr>
            <p:cNvSpPr/>
            <p:nvPr/>
          </p:nvSpPr>
          <p:spPr>
            <a:xfrm>
              <a:off x="644176" y="2184201"/>
              <a:ext cx="5300422" cy="2792252"/>
            </a:xfrm>
            <a:prstGeom prst="rect">
              <a:avLst/>
            </a:prstGeom>
            <a:solidFill>
              <a:srgbClr val="192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5" name="Rectangle 4"/>
            <p:cNvSpPr/>
            <p:nvPr/>
          </p:nvSpPr>
          <p:spPr>
            <a:xfrm>
              <a:off x="799158" y="2295114"/>
              <a:ext cx="4943961" cy="2697595"/>
            </a:xfrm>
            <a:prstGeom prst="rect">
              <a:avLst/>
            </a:prstGeom>
          </p:spPr>
          <p:txBody>
            <a:bodyPr wrap="square" lIns="0" tIns="0" rIns="0" bIns="0">
              <a:spAutoFit/>
            </a:bodyPr>
            <a:lstStyle/>
            <a:p>
              <a:pPr algn="ctr"/>
              <a:r>
                <a:rPr lang="en-US" dirty="0">
                  <a:solidFill>
                    <a:schemeClr val="bg1"/>
                  </a:solidFill>
                </a:rPr>
                <a:t>The Great Wall of China is 3915 miles long.</a:t>
              </a:r>
            </a:p>
            <a:p>
              <a:pPr algn="ctr"/>
              <a:endParaRPr lang="en-US" dirty="0">
                <a:solidFill>
                  <a:schemeClr val="bg1"/>
                </a:solidFill>
              </a:endParaRPr>
            </a:p>
            <a:p>
              <a:pPr algn="ctr"/>
              <a:r>
                <a:rPr lang="en-US" dirty="0">
                  <a:solidFill>
                    <a:schemeClr val="bg1"/>
                  </a:solidFill>
                </a:rPr>
                <a:t>It is the longest structure ever built by humans.</a:t>
              </a:r>
            </a:p>
            <a:p>
              <a:pPr algn="ctr"/>
              <a:endParaRPr lang="en-US" dirty="0">
                <a:solidFill>
                  <a:schemeClr val="bg1"/>
                </a:solidFill>
              </a:endParaRPr>
            </a:p>
            <a:p>
              <a:pPr algn="ctr"/>
              <a:r>
                <a:rPr lang="en-US" dirty="0">
                  <a:solidFill>
                    <a:schemeClr val="bg1"/>
                  </a:solidFill>
                </a:rPr>
                <a:t>Although many people believe that the Great Wall can be seen from space, this isn’t true!</a:t>
              </a:r>
            </a:p>
            <a:p>
              <a:pPr algn="ctr"/>
              <a:endParaRPr lang="en-US" dirty="0">
                <a:solidFill>
                  <a:schemeClr val="bg1"/>
                </a:solidFill>
              </a:endParaRPr>
            </a:p>
            <a:p>
              <a:pPr algn="ctr"/>
              <a:r>
                <a:rPr lang="en-US" dirty="0">
                  <a:solidFill>
                    <a:schemeClr val="bg1"/>
                  </a:solidFill>
                </a:rPr>
                <a:t>Earlier sections of the wall were made from stone, wood and earth.</a:t>
              </a:r>
            </a:p>
          </p:txBody>
        </p:sp>
      </p:grpSp>
      <p:grpSp>
        <p:nvGrpSpPr>
          <p:cNvPr id="12" name="Group 11">
            <a:extLst>
              <a:ext uri="{FF2B5EF4-FFF2-40B4-BE49-F238E27FC236}">
                <a16:creationId xmlns:a16="http://schemas.microsoft.com/office/drawing/2014/main" id="{7ADC87A1-B241-41AE-8204-F455772CFEDE}"/>
              </a:ext>
            </a:extLst>
          </p:cNvPr>
          <p:cNvGrpSpPr/>
          <p:nvPr/>
        </p:nvGrpSpPr>
        <p:grpSpPr>
          <a:xfrm>
            <a:off x="-4591455" y="906597"/>
            <a:ext cx="4267561" cy="2021430"/>
            <a:chOff x="4736954" y="1766462"/>
            <a:chExt cx="4267561" cy="2021430"/>
          </a:xfrm>
        </p:grpSpPr>
        <p:grpSp>
          <p:nvGrpSpPr>
            <p:cNvPr id="6" name="Group 5">
              <a:extLst>
                <a:ext uri="{FF2B5EF4-FFF2-40B4-BE49-F238E27FC236}">
                  <a16:creationId xmlns:a16="http://schemas.microsoft.com/office/drawing/2014/main" id="{E47BCA9B-87C6-40F7-82D3-9CD17B72D8C9}"/>
                </a:ext>
              </a:extLst>
            </p:cNvPr>
            <p:cNvGrpSpPr/>
            <p:nvPr/>
          </p:nvGrpSpPr>
          <p:grpSpPr>
            <a:xfrm>
              <a:off x="4736954" y="1766462"/>
              <a:ext cx="4263316" cy="610027"/>
              <a:chOff x="-55402" y="696751"/>
              <a:chExt cx="4263316" cy="610027"/>
            </a:xfrm>
          </p:grpSpPr>
          <p:sp>
            <p:nvSpPr>
              <p:cNvPr id="10" name="Rectangle 9">
                <a:extLst>
                  <a:ext uri="{FF2B5EF4-FFF2-40B4-BE49-F238E27FC236}">
                    <a16:creationId xmlns:a16="http://schemas.microsoft.com/office/drawing/2014/main" id="{75DA422B-69DE-4596-BBC6-F3D2DFA8F973}"/>
                  </a:ext>
                </a:extLst>
              </p:cNvPr>
              <p:cNvSpPr/>
              <p:nvPr/>
            </p:nvSpPr>
            <p:spPr>
              <a:xfrm>
                <a:off x="-55402" y="696751"/>
                <a:ext cx="4263316" cy="61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1" name="Rectangle 10">
                <a:extLst>
                  <a:ext uri="{FF2B5EF4-FFF2-40B4-BE49-F238E27FC236}">
                    <a16:creationId xmlns:a16="http://schemas.microsoft.com/office/drawing/2014/main" id="{EB70A114-806F-4E86-A4C4-DAA7917C8DD0}"/>
                  </a:ext>
                </a:extLst>
              </p:cNvPr>
              <p:cNvSpPr/>
              <p:nvPr/>
            </p:nvSpPr>
            <p:spPr>
              <a:xfrm>
                <a:off x="40176" y="889113"/>
                <a:ext cx="4167738" cy="276999"/>
              </a:xfrm>
              <a:prstGeom prst="rect">
                <a:avLst/>
              </a:prstGeom>
              <a:noFill/>
            </p:spPr>
            <p:txBody>
              <a:bodyPr wrap="square" lIns="0" tIns="0" rIns="0" bIns="0">
                <a:spAutoFit/>
              </a:bodyPr>
              <a:lstStyle/>
              <a:p>
                <a:r>
                  <a:rPr lang="en-US" b="1" dirty="0"/>
                  <a:t>Completion Date: </a:t>
                </a:r>
                <a:r>
                  <a:rPr lang="en-US" dirty="0"/>
                  <a:t>Over 2000 years ago </a:t>
                </a:r>
                <a:endParaRPr lang="en-GB" dirty="0">
                  <a:solidFill>
                    <a:srgbClr val="192A4A"/>
                  </a:solidFill>
                </a:endParaRPr>
              </a:p>
            </p:txBody>
          </p:sp>
        </p:grpSp>
        <p:grpSp>
          <p:nvGrpSpPr>
            <p:cNvPr id="7" name="Group 6">
              <a:extLst>
                <a:ext uri="{FF2B5EF4-FFF2-40B4-BE49-F238E27FC236}">
                  <a16:creationId xmlns:a16="http://schemas.microsoft.com/office/drawing/2014/main" id="{41AF5264-BD07-47A7-8E42-A65FF6F4E946}"/>
                </a:ext>
              </a:extLst>
            </p:cNvPr>
            <p:cNvGrpSpPr/>
            <p:nvPr/>
          </p:nvGrpSpPr>
          <p:grpSpPr>
            <a:xfrm>
              <a:off x="7091046" y="2441435"/>
              <a:ext cx="1913469" cy="610026"/>
              <a:chOff x="2154960" y="1358472"/>
              <a:chExt cx="1913469" cy="610026"/>
            </a:xfrm>
          </p:grpSpPr>
          <p:sp>
            <p:nvSpPr>
              <p:cNvPr id="14" name="Rectangle 13">
                <a:extLst>
                  <a:ext uri="{FF2B5EF4-FFF2-40B4-BE49-F238E27FC236}">
                    <a16:creationId xmlns:a16="http://schemas.microsoft.com/office/drawing/2014/main" id="{E5454335-F607-4734-9D3C-0CEEF2391352}"/>
                  </a:ext>
                </a:extLst>
              </p:cNvPr>
              <p:cNvSpPr/>
              <p:nvPr/>
            </p:nvSpPr>
            <p:spPr>
              <a:xfrm>
                <a:off x="2154960" y="1358472"/>
                <a:ext cx="1913469" cy="61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5" name="Rectangle 14">
                <a:extLst>
                  <a:ext uri="{FF2B5EF4-FFF2-40B4-BE49-F238E27FC236}">
                    <a16:creationId xmlns:a16="http://schemas.microsoft.com/office/drawing/2014/main" id="{5842F370-4823-402B-BB59-8D9AD61D73F7}"/>
                  </a:ext>
                </a:extLst>
              </p:cNvPr>
              <p:cNvSpPr/>
              <p:nvPr/>
            </p:nvSpPr>
            <p:spPr>
              <a:xfrm>
                <a:off x="2252238" y="1550833"/>
                <a:ext cx="1702340" cy="276999"/>
              </a:xfrm>
              <a:prstGeom prst="rect">
                <a:avLst/>
              </a:prstGeom>
              <a:noFill/>
            </p:spPr>
            <p:txBody>
              <a:bodyPr wrap="square" lIns="0" tIns="0" rIns="0" bIns="0">
                <a:spAutoFit/>
              </a:bodyPr>
              <a:lstStyle/>
              <a:p>
                <a:r>
                  <a:rPr lang="en-US" b="1" dirty="0"/>
                  <a:t>Location: </a:t>
                </a:r>
                <a:r>
                  <a:rPr lang="en-US" dirty="0"/>
                  <a:t>China</a:t>
                </a:r>
                <a:endParaRPr lang="en-GB" dirty="0">
                  <a:solidFill>
                    <a:srgbClr val="192A4A"/>
                  </a:solidFill>
                </a:endParaRPr>
              </a:p>
            </p:txBody>
          </p:sp>
        </p:grpSp>
        <p:grpSp>
          <p:nvGrpSpPr>
            <p:cNvPr id="9" name="Group 8">
              <a:extLst>
                <a:ext uri="{FF2B5EF4-FFF2-40B4-BE49-F238E27FC236}">
                  <a16:creationId xmlns:a16="http://schemas.microsoft.com/office/drawing/2014/main" id="{F5CED81D-7A88-4B65-97CD-9A1AC02F95B9}"/>
                </a:ext>
              </a:extLst>
            </p:cNvPr>
            <p:cNvGrpSpPr/>
            <p:nvPr/>
          </p:nvGrpSpPr>
          <p:grpSpPr>
            <a:xfrm>
              <a:off x="4832533" y="3116408"/>
              <a:ext cx="4167738" cy="671484"/>
              <a:chOff x="-1035238" y="2020192"/>
              <a:chExt cx="4167738" cy="671484"/>
            </a:xfrm>
          </p:grpSpPr>
          <p:sp>
            <p:nvSpPr>
              <p:cNvPr id="16" name="Rectangle 15">
                <a:extLst>
                  <a:ext uri="{FF2B5EF4-FFF2-40B4-BE49-F238E27FC236}">
                    <a16:creationId xmlns:a16="http://schemas.microsoft.com/office/drawing/2014/main" id="{D4C03842-7D54-451A-8763-48096C4C95A4}"/>
                  </a:ext>
                </a:extLst>
              </p:cNvPr>
              <p:cNvSpPr/>
              <p:nvPr/>
            </p:nvSpPr>
            <p:spPr>
              <a:xfrm>
                <a:off x="-1035238" y="2020192"/>
                <a:ext cx="4167738" cy="671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7" name="Rectangle 16">
                <a:extLst>
                  <a:ext uri="{FF2B5EF4-FFF2-40B4-BE49-F238E27FC236}">
                    <a16:creationId xmlns:a16="http://schemas.microsoft.com/office/drawing/2014/main" id="{0FA3FE71-AE4C-483B-86E7-B9731016F85C}"/>
                  </a:ext>
                </a:extLst>
              </p:cNvPr>
              <p:cNvSpPr/>
              <p:nvPr/>
            </p:nvSpPr>
            <p:spPr>
              <a:xfrm>
                <a:off x="-907081" y="2212553"/>
                <a:ext cx="3831351" cy="276999"/>
              </a:xfrm>
              <a:prstGeom prst="rect">
                <a:avLst/>
              </a:prstGeom>
              <a:noFill/>
            </p:spPr>
            <p:txBody>
              <a:bodyPr wrap="square" lIns="0" tIns="0" rIns="0" bIns="0">
                <a:spAutoFit/>
              </a:bodyPr>
              <a:lstStyle/>
              <a:p>
                <a:r>
                  <a:rPr lang="en-US" b="1" dirty="0"/>
                  <a:t>Height</a:t>
                </a:r>
                <a:r>
                  <a:rPr lang="en-US" dirty="0"/>
                  <a:t>: 14 </a:t>
                </a:r>
                <a:r>
                  <a:rPr lang="en-US" dirty="0" err="1"/>
                  <a:t>metres</a:t>
                </a:r>
                <a:r>
                  <a:rPr lang="en-US" dirty="0"/>
                  <a:t> at its highest point</a:t>
                </a:r>
                <a:endParaRPr lang="en-GB" dirty="0">
                  <a:solidFill>
                    <a:srgbClr val="192A4A"/>
                  </a:solidFill>
                </a:endParaRPr>
              </a:p>
            </p:txBody>
          </p:sp>
        </p:grpSp>
      </p:grpSp>
      <p:sp>
        <p:nvSpPr>
          <p:cNvPr id="21" name="Title 20"/>
          <p:cNvSpPr>
            <a:spLocks noGrp="1"/>
          </p:cNvSpPr>
          <p:nvPr>
            <p:ph type="title"/>
          </p:nvPr>
        </p:nvSpPr>
        <p:spPr>
          <a:xfrm>
            <a:off x="5393410" y="422081"/>
            <a:ext cx="3301139" cy="1174243"/>
          </a:xfrm>
          <a:prstGeom prst="roundRect">
            <a:avLst>
              <a:gd name="adj" fmla="val 0"/>
            </a:avLst>
          </a:prstGeom>
        </p:spPr>
        <p:txBody>
          <a:bodyPr/>
          <a:lstStyle/>
          <a:p>
            <a:pPr algn="ctr"/>
            <a:r>
              <a:rPr lang="en-GB" sz="3600" dirty="0"/>
              <a:t>Great Wall of China</a:t>
            </a:r>
            <a:endParaRPr lang="en-GB" sz="3600" dirty="0">
              <a:latin typeface="+mn-lt"/>
            </a:endParaRPr>
          </a:p>
        </p:txBody>
      </p:sp>
    </p:spTree>
    <p:extLst>
      <p:ext uri="{BB962C8B-B14F-4D97-AF65-F5344CB8AC3E}">
        <p14:creationId xmlns:p14="http://schemas.microsoft.com/office/powerpoint/2010/main" val="415575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1.85185E-6 L 0.63108 -0.00209 " pathEditMode="relative" rAng="0" ptsTypes="AA">
                                      <p:cBhvr>
                                        <p:cTn id="6" dur="2000" fill="hold"/>
                                        <p:tgtEl>
                                          <p:spTgt spid="12"/>
                                        </p:tgtEl>
                                        <p:attrNameLst>
                                          <p:attrName>ppt_x</p:attrName>
                                          <p:attrName>ppt_y</p:attrName>
                                        </p:attrNameLst>
                                      </p:cBhvr>
                                      <p:rCtr x="31545" y="-116"/>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4A117F-BBC5-4843-97EC-0DD98E8F35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196" t="-2" r="20103"/>
          <a:stretch/>
        </p:blipFill>
        <p:spPr>
          <a:xfrm>
            <a:off x="3584355" y="420390"/>
            <a:ext cx="5110194" cy="6008456"/>
          </a:xfrm>
          <a:prstGeom prst="roundRect">
            <a:avLst>
              <a:gd name="adj" fmla="val 2671"/>
            </a:avLst>
          </a:prstGeom>
        </p:spPr>
      </p:pic>
      <p:pic>
        <p:nvPicPr>
          <p:cNvPr id="18" name="Picture 17">
            <a:extLst>
              <a:ext uri="{FF2B5EF4-FFF2-40B4-BE49-F238E27FC236}">
                <a16:creationId xmlns:a16="http://schemas.microsoft.com/office/drawing/2014/main" id="{74F7071B-145D-4454-B0F6-64C7A6CBB8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196" t="-2" r="26468"/>
          <a:stretch/>
        </p:blipFill>
        <p:spPr>
          <a:xfrm>
            <a:off x="3584355" y="420390"/>
            <a:ext cx="4536603" cy="6008456"/>
          </a:xfrm>
          <a:prstGeom prst="rect">
            <a:avLst/>
          </a:prstGeom>
        </p:spPr>
      </p:pic>
      <p:grpSp>
        <p:nvGrpSpPr>
          <p:cNvPr id="20" name="Group 19">
            <a:extLst>
              <a:ext uri="{FF2B5EF4-FFF2-40B4-BE49-F238E27FC236}">
                <a16:creationId xmlns:a16="http://schemas.microsoft.com/office/drawing/2014/main" id="{2FDE38DE-60B5-4400-B3D6-214CF77D554F}"/>
              </a:ext>
            </a:extLst>
          </p:cNvPr>
          <p:cNvGrpSpPr/>
          <p:nvPr/>
        </p:nvGrpSpPr>
        <p:grpSpPr>
          <a:xfrm>
            <a:off x="745569" y="861434"/>
            <a:ext cx="2634733" cy="5670111"/>
            <a:chOff x="644176" y="2184201"/>
            <a:chExt cx="5300422" cy="2808508"/>
          </a:xfrm>
        </p:grpSpPr>
        <p:sp>
          <p:nvSpPr>
            <p:cNvPr id="8" name="Rectangle 7">
              <a:extLst>
                <a:ext uri="{FF2B5EF4-FFF2-40B4-BE49-F238E27FC236}">
                  <a16:creationId xmlns:a16="http://schemas.microsoft.com/office/drawing/2014/main" id="{D413C9F6-1CFB-4901-839D-59192AB44E0C}"/>
                </a:ext>
              </a:extLst>
            </p:cNvPr>
            <p:cNvSpPr/>
            <p:nvPr/>
          </p:nvSpPr>
          <p:spPr>
            <a:xfrm>
              <a:off x="644176" y="2184201"/>
              <a:ext cx="5300422" cy="2412285"/>
            </a:xfrm>
            <a:prstGeom prst="rect">
              <a:avLst/>
            </a:prstGeom>
            <a:solidFill>
              <a:srgbClr val="192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5" name="Rectangle 4"/>
            <p:cNvSpPr/>
            <p:nvPr/>
          </p:nvSpPr>
          <p:spPr>
            <a:xfrm>
              <a:off x="799158" y="2295114"/>
              <a:ext cx="4943961" cy="2697595"/>
            </a:xfrm>
            <a:prstGeom prst="rect">
              <a:avLst/>
            </a:prstGeom>
          </p:spPr>
          <p:txBody>
            <a:bodyPr wrap="square" lIns="0" tIns="0" rIns="0" bIns="0">
              <a:spAutoFit/>
            </a:bodyPr>
            <a:lstStyle/>
            <a:p>
              <a:r>
                <a:rPr lang="en-US" dirty="0">
                  <a:solidFill>
                    <a:schemeClr val="bg1"/>
                  </a:solidFill>
                </a:rPr>
                <a:t>It is also known as the Millennium Wheel.</a:t>
              </a:r>
            </a:p>
            <a:p>
              <a:endParaRPr lang="en-US" dirty="0">
                <a:solidFill>
                  <a:schemeClr val="bg1"/>
                </a:solidFill>
              </a:endParaRPr>
            </a:p>
            <a:p>
              <a:r>
                <a:rPr lang="en-US" dirty="0">
                  <a:solidFill>
                    <a:schemeClr val="bg1"/>
                  </a:solidFill>
                </a:rPr>
                <a:t>It is one of London’s most popular tourist attractions, more than 3.5 million people visit every year.</a:t>
              </a:r>
            </a:p>
            <a:p>
              <a:endParaRPr lang="en-US" dirty="0">
                <a:solidFill>
                  <a:schemeClr val="bg1"/>
                </a:solidFill>
              </a:endParaRPr>
            </a:p>
            <a:p>
              <a:r>
                <a:rPr lang="en-US" dirty="0">
                  <a:solidFill>
                    <a:schemeClr val="bg1"/>
                  </a:solidFill>
                </a:rPr>
                <a:t>There are 32 capsules shaped like ovals, one for each of London’s boroughs.</a:t>
              </a:r>
            </a:p>
            <a:p>
              <a:endParaRPr lang="en-US" dirty="0">
                <a:solidFill>
                  <a:schemeClr val="bg1"/>
                </a:solidFill>
              </a:endParaRPr>
            </a:p>
            <a:p>
              <a:r>
                <a:rPr lang="en-US" dirty="0">
                  <a:solidFill>
                    <a:schemeClr val="bg1"/>
                  </a:solidFill>
                </a:rPr>
                <a:t>Each capsule can carry 25 people.</a:t>
              </a:r>
            </a:p>
          </p:txBody>
        </p:sp>
      </p:grpSp>
      <p:grpSp>
        <p:nvGrpSpPr>
          <p:cNvPr id="12" name="Group 11">
            <a:extLst>
              <a:ext uri="{FF2B5EF4-FFF2-40B4-BE49-F238E27FC236}">
                <a16:creationId xmlns:a16="http://schemas.microsoft.com/office/drawing/2014/main" id="{7ADC87A1-B241-41AE-8204-F455772CFEDE}"/>
              </a:ext>
            </a:extLst>
          </p:cNvPr>
          <p:cNvGrpSpPr/>
          <p:nvPr/>
        </p:nvGrpSpPr>
        <p:grpSpPr>
          <a:xfrm>
            <a:off x="9509643" y="692452"/>
            <a:ext cx="2755244" cy="1991449"/>
            <a:chOff x="5373664" y="1766462"/>
            <a:chExt cx="2755244" cy="1991449"/>
          </a:xfrm>
        </p:grpSpPr>
        <p:grpSp>
          <p:nvGrpSpPr>
            <p:cNvPr id="6" name="Group 5">
              <a:extLst>
                <a:ext uri="{FF2B5EF4-FFF2-40B4-BE49-F238E27FC236}">
                  <a16:creationId xmlns:a16="http://schemas.microsoft.com/office/drawing/2014/main" id="{E47BCA9B-87C6-40F7-82D3-9CD17B72D8C9}"/>
                </a:ext>
              </a:extLst>
            </p:cNvPr>
            <p:cNvGrpSpPr/>
            <p:nvPr/>
          </p:nvGrpSpPr>
          <p:grpSpPr>
            <a:xfrm>
              <a:off x="5373664" y="1766462"/>
              <a:ext cx="2755244" cy="610027"/>
              <a:chOff x="581308" y="696751"/>
              <a:chExt cx="2755244" cy="610027"/>
            </a:xfrm>
          </p:grpSpPr>
          <p:sp>
            <p:nvSpPr>
              <p:cNvPr id="10" name="Rectangle 9">
                <a:extLst>
                  <a:ext uri="{FF2B5EF4-FFF2-40B4-BE49-F238E27FC236}">
                    <a16:creationId xmlns:a16="http://schemas.microsoft.com/office/drawing/2014/main" id="{75DA422B-69DE-4596-BBC6-F3D2DFA8F973}"/>
                  </a:ext>
                </a:extLst>
              </p:cNvPr>
              <p:cNvSpPr/>
              <p:nvPr/>
            </p:nvSpPr>
            <p:spPr>
              <a:xfrm>
                <a:off x="581308" y="696751"/>
                <a:ext cx="2755244" cy="61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1" name="Rectangle 10">
                <a:extLst>
                  <a:ext uri="{FF2B5EF4-FFF2-40B4-BE49-F238E27FC236}">
                    <a16:creationId xmlns:a16="http://schemas.microsoft.com/office/drawing/2014/main" id="{EB70A114-806F-4E86-A4C4-DAA7917C8DD0}"/>
                  </a:ext>
                </a:extLst>
              </p:cNvPr>
              <p:cNvSpPr/>
              <p:nvPr/>
            </p:nvSpPr>
            <p:spPr>
              <a:xfrm>
                <a:off x="864426" y="889113"/>
                <a:ext cx="2472126" cy="276999"/>
              </a:xfrm>
              <a:prstGeom prst="rect">
                <a:avLst/>
              </a:prstGeom>
              <a:noFill/>
            </p:spPr>
            <p:txBody>
              <a:bodyPr wrap="square" lIns="0" tIns="0" rIns="0" bIns="0">
                <a:spAutoFit/>
              </a:bodyPr>
              <a:lstStyle/>
              <a:p>
                <a:r>
                  <a:rPr lang="en-US" b="1" dirty="0"/>
                  <a:t>Completion Date: </a:t>
                </a:r>
                <a:r>
                  <a:rPr lang="en-US" dirty="0"/>
                  <a:t>1999 </a:t>
                </a:r>
                <a:endParaRPr lang="en-GB" dirty="0">
                  <a:solidFill>
                    <a:srgbClr val="192A4A"/>
                  </a:solidFill>
                </a:endParaRPr>
              </a:p>
            </p:txBody>
          </p:sp>
        </p:grpSp>
        <p:grpSp>
          <p:nvGrpSpPr>
            <p:cNvPr id="7" name="Group 6">
              <a:extLst>
                <a:ext uri="{FF2B5EF4-FFF2-40B4-BE49-F238E27FC236}">
                  <a16:creationId xmlns:a16="http://schemas.microsoft.com/office/drawing/2014/main" id="{41AF5264-BD07-47A7-8E42-A65FF6F4E946}"/>
                </a:ext>
              </a:extLst>
            </p:cNvPr>
            <p:cNvGrpSpPr/>
            <p:nvPr/>
          </p:nvGrpSpPr>
          <p:grpSpPr>
            <a:xfrm>
              <a:off x="5373664" y="2441435"/>
              <a:ext cx="2755244" cy="610026"/>
              <a:chOff x="437578" y="1358472"/>
              <a:chExt cx="2755244" cy="610026"/>
            </a:xfrm>
          </p:grpSpPr>
          <p:sp>
            <p:nvSpPr>
              <p:cNvPr id="14" name="Rectangle 13">
                <a:extLst>
                  <a:ext uri="{FF2B5EF4-FFF2-40B4-BE49-F238E27FC236}">
                    <a16:creationId xmlns:a16="http://schemas.microsoft.com/office/drawing/2014/main" id="{E5454335-F607-4734-9D3C-0CEEF2391352}"/>
                  </a:ext>
                </a:extLst>
              </p:cNvPr>
              <p:cNvSpPr/>
              <p:nvPr/>
            </p:nvSpPr>
            <p:spPr>
              <a:xfrm>
                <a:off x="437578" y="1358472"/>
                <a:ext cx="2755244" cy="61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5" name="Rectangle 14">
                <a:extLst>
                  <a:ext uri="{FF2B5EF4-FFF2-40B4-BE49-F238E27FC236}">
                    <a16:creationId xmlns:a16="http://schemas.microsoft.com/office/drawing/2014/main" id="{5842F370-4823-402B-BB59-8D9AD61D73F7}"/>
                  </a:ext>
                </a:extLst>
              </p:cNvPr>
              <p:cNvSpPr/>
              <p:nvPr/>
            </p:nvSpPr>
            <p:spPr>
              <a:xfrm>
                <a:off x="720695" y="1550833"/>
                <a:ext cx="2268074" cy="276999"/>
              </a:xfrm>
              <a:prstGeom prst="rect">
                <a:avLst/>
              </a:prstGeom>
              <a:noFill/>
            </p:spPr>
            <p:txBody>
              <a:bodyPr wrap="square" lIns="0" tIns="0" rIns="0" bIns="0">
                <a:spAutoFit/>
              </a:bodyPr>
              <a:lstStyle/>
              <a:p>
                <a:r>
                  <a:rPr lang="en-US" b="1" dirty="0"/>
                  <a:t>Location: </a:t>
                </a:r>
                <a:r>
                  <a:rPr lang="en-US" dirty="0"/>
                  <a:t>London, UK</a:t>
                </a:r>
                <a:endParaRPr lang="en-GB" dirty="0">
                  <a:solidFill>
                    <a:srgbClr val="192A4A"/>
                  </a:solidFill>
                </a:endParaRPr>
              </a:p>
            </p:txBody>
          </p:sp>
        </p:grpSp>
        <p:grpSp>
          <p:nvGrpSpPr>
            <p:cNvPr id="9" name="Group 8">
              <a:extLst>
                <a:ext uri="{FF2B5EF4-FFF2-40B4-BE49-F238E27FC236}">
                  <a16:creationId xmlns:a16="http://schemas.microsoft.com/office/drawing/2014/main" id="{F5CED81D-7A88-4B65-97CD-9A1AC02F95B9}"/>
                </a:ext>
              </a:extLst>
            </p:cNvPr>
            <p:cNvGrpSpPr/>
            <p:nvPr/>
          </p:nvGrpSpPr>
          <p:grpSpPr>
            <a:xfrm>
              <a:off x="5373664" y="3136621"/>
              <a:ext cx="2472127" cy="621290"/>
              <a:chOff x="-494107" y="2040405"/>
              <a:chExt cx="2472127" cy="621290"/>
            </a:xfrm>
          </p:grpSpPr>
          <p:sp>
            <p:nvSpPr>
              <p:cNvPr id="16" name="Rectangle 15">
                <a:extLst>
                  <a:ext uri="{FF2B5EF4-FFF2-40B4-BE49-F238E27FC236}">
                    <a16:creationId xmlns:a16="http://schemas.microsoft.com/office/drawing/2014/main" id="{D4C03842-7D54-451A-8763-48096C4C95A4}"/>
                  </a:ext>
                </a:extLst>
              </p:cNvPr>
              <p:cNvSpPr/>
              <p:nvPr/>
            </p:nvSpPr>
            <p:spPr>
              <a:xfrm>
                <a:off x="-494107" y="2040405"/>
                <a:ext cx="2472127" cy="621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7" name="Rectangle 16">
                <a:extLst>
                  <a:ext uri="{FF2B5EF4-FFF2-40B4-BE49-F238E27FC236}">
                    <a16:creationId xmlns:a16="http://schemas.microsoft.com/office/drawing/2014/main" id="{0FA3FE71-AE4C-483B-86E7-B9731016F85C}"/>
                  </a:ext>
                </a:extLst>
              </p:cNvPr>
              <p:cNvSpPr/>
              <p:nvPr/>
            </p:nvSpPr>
            <p:spPr>
              <a:xfrm>
                <a:off x="-210990" y="2212550"/>
                <a:ext cx="2059844" cy="276999"/>
              </a:xfrm>
              <a:prstGeom prst="rect">
                <a:avLst/>
              </a:prstGeom>
              <a:noFill/>
            </p:spPr>
            <p:txBody>
              <a:bodyPr wrap="square" lIns="0" tIns="0" rIns="0" bIns="0">
                <a:spAutoFit/>
              </a:bodyPr>
              <a:lstStyle/>
              <a:p>
                <a:r>
                  <a:rPr lang="en-US" b="1" dirty="0"/>
                  <a:t>Height</a:t>
                </a:r>
                <a:r>
                  <a:rPr lang="en-US" dirty="0"/>
                  <a:t>: 135 </a:t>
                </a:r>
                <a:r>
                  <a:rPr lang="en-US" dirty="0" err="1"/>
                  <a:t>metres</a:t>
                </a:r>
                <a:endParaRPr lang="en-GB" dirty="0">
                  <a:solidFill>
                    <a:srgbClr val="192A4A"/>
                  </a:solidFill>
                </a:endParaRPr>
              </a:p>
            </p:txBody>
          </p:sp>
        </p:grpSp>
      </p:grpSp>
      <p:sp>
        <p:nvSpPr>
          <p:cNvPr id="21" name="Title 20"/>
          <p:cNvSpPr>
            <a:spLocks noGrp="1"/>
          </p:cNvSpPr>
          <p:nvPr>
            <p:ph type="title"/>
          </p:nvPr>
        </p:nvSpPr>
        <p:spPr>
          <a:xfrm>
            <a:off x="3584355" y="420390"/>
            <a:ext cx="5110194" cy="882089"/>
          </a:xfrm>
          <a:prstGeom prst="roundRect">
            <a:avLst>
              <a:gd name="adj" fmla="val 0"/>
            </a:avLst>
          </a:prstGeom>
        </p:spPr>
        <p:txBody>
          <a:bodyPr/>
          <a:lstStyle/>
          <a:p>
            <a:pPr algn="ctr"/>
            <a:r>
              <a:rPr lang="en-GB" sz="3600" dirty="0">
                <a:solidFill>
                  <a:schemeClr val="bg2"/>
                </a:solidFill>
              </a:rPr>
              <a:t>London Eye</a:t>
            </a:r>
            <a:endParaRPr lang="en-GB" sz="3600" dirty="0">
              <a:solidFill>
                <a:schemeClr val="bg2"/>
              </a:solidFill>
              <a:latin typeface="+mn-lt"/>
            </a:endParaRPr>
          </a:p>
        </p:txBody>
      </p:sp>
    </p:spTree>
    <p:extLst>
      <p:ext uri="{BB962C8B-B14F-4D97-AF65-F5344CB8AC3E}">
        <p14:creationId xmlns:p14="http://schemas.microsoft.com/office/powerpoint/2010/main" val="145115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1475 0.50186 L -0.64827 0.50186 " pathEditMode="relative" rAng="0" ptsTypes="AA">
                                      <p:cBhvr>
                                        <p:cTn id="6" dur="2000" fill="hold"/>
                                        <p:tgtEl>
                                          <p:spTgt spid="12"/>
                                        </p:tgtEl>
                                        <p:attrNameLst>
                                          <p:attrName>ppt_x</p:attrName>
                                          <p:attrName>ppt_y</p:attrName>
                                        </p:attrNameLst>
                                      </p:cBhvr>
                                      <p:rCtr x="-33160" y="0"/>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F2C62C-6E9F-481E-AA21-B0BE9A2264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8143"/>
          <a:stretch/>
        </p:blipFill>
        <p:spPr>
          <a:xfrm>
            <a:off x="435308" y="427137"/>
            <a:ext cx="5572814" cy="5983701"/>
          </a:xfrm>
          <a:prstGeom prst="roundRect">
            <a:avLst>
              <a:gd name="adj" fmla="val 3183"/>
            </a:avLst>
          </a:prstGeom>
        </p:spPr>
      </p:pic>
      <p:pic>
        <p:nvPicPr>
          <p:cNvPr id="19" name="Picture 18">
            <a:extLst>
              <a:ext uri="{FF2B5EF4-FFF2-40B4-BE49-F238E27FC236}">
                <a16:creationId xmlns:a16="http://schemas.microsoft.com/office/drawing/2014/main" id="{23903E48-BAA4-44E5-8F0A-DA5DAFE1852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09" r="38143"/>
          <a:stretch/>
        </p:blipFill>
        <p:spPr>
          <a:xfrm>
            <a:off x="959667" y="427137"/>
            <a:ext cx="5049418" cy="5983701"/>
          </a:xfrm>
          <a:prstGeom prst="roundRect">
            <a:avLst>
              <a:gd name="adj" fmla="val 0"/>
            </a:avLst>
          </a:prstGeom>
        </p:spPr>
      </p:pic>
      <p:grpSp>
        <p:nvGrpSpPr>
          <p:cNvPr id="20" name="Group 19">
            <a:extLst>
              <a:ext uri="{FF2B5EF4-FFF2-40B4-BE49-F238E27FC236}">
                <a16:creationId xmlns:a16="http://schemas.microsoft.com/office/drawing/2014/main" id="{2FDE38DE-60B5-4400-B3D6-214CF77D554F}"/>
              </a:ext>
            </a:extLst>
          </p:cNvPr>
          <p:cNvGrpSpPr/>
          <p:nvPr/>
        </p:nvGrpSpPr>
        <p:grpSpPr>
          <a:xfrm>
            <a:off x="6211956" y="623399"/>
            <a:ext cx="2318902" cy="5678010"/>
            <a:chOff x="644176" y="2184201"/>
            <a:chExt cx="5300422" cy="2792252"/>
          </a:xfrm>
        </p:grpSpPr>
        <p:sp>
          <p:nvSpPr>
            <p:cNvPr id="8" name="Rectangle 7">
              <a:extLst>
                <a:ext uri="{FF2B5EF4-FFF2-40B4-BE49-F238E27FC236}">
                  <a16:creationId xmlns:a16="http://schemas.microsoft.com/office/drawing/2014/main" id="{D413C9F6-1CFB-4901-839D-59192AB44E0C}"/>
                </a:ext>
              </a:extLst>
            </p:cNvPr>
            <p:cNvSpPr/>
            <p:nvPr/>
          </p:nvSpPr>
          <p:spPr>
            <a:xfrm>
              <a:off x="644176" y="2184201"/>
              <a:ext cx="5300422" cy="2792252"/>
            </a:xfrm>
            <a:prstGeom prst="rect">
              <a:avLst/>
            </a:prstGeom>
            <a:solidFill>
              <a:srgbClr val="192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5" name="Rectangle 4"/>
            <p:cNvSpPr/>
            <p:nvPr/>
          </p:nvSpPr>
          <p:spPr>
            <a:xfrm>
              <a:off x="799158" y="2295114"/>
              <a:ext cx="4943961" cy="2265412"/>
            </a:xfrm>
            <a:prstGeom prst="rect">
              <a:avLst/>
            </a:prstGeom>
          </p:spPr>
          <p:txBody>
            <a:bodyPr wrap="square" lIns="0" tIns="0" rIns="0" bIns="0">
              <a:spAutoFit/>
            </a:bodyPr>
            <a:lstStyle/>
            <a:p>
              <a:r>
                <a:rPr lang="en-US" dirty="0">
                  <a:solidFill>
                    <a:schemeClr val="bg1"/>
                  </a:solidFill>
                </a:rPr>
                <a:t>The Egyptians built sphinx statues to guard tombs and temples.</a:t>
              </a:r>
            </a:p>
            <a:p>
              <a:endParaRPr lang="en-US" dirty="0">
                <a:solidFill>
                  <a:schemeClr val="bg1"/>
                </a:solidFill>
              </a:endParaRPr>
            </a:p>
            <a:p>
              <a:r>
                <a:rPr lang="en-US" dirty="0">
                  <a:solidFill>
                    <a:schemeClr val="bg1"/>
                  </a:solidFill>
                </a:rPr>
                <a:t>The Sphinx has the head of a Pharaoh and the body of a lion.</a:t>
              </a:r>
            </a:p>
            <a:p>
              <a:endParaRPr lang="en-US" dirty="0">
                <a:solidFill>
                  <a:schemeClr val="bg1"/>
                </a:solidFill>
              </a:endParaRPr>
            </a:p>
            <a:p>
              <a:r>
                <a:rPr lang="en-US" dirty="0">
                  <a:solidFill>
                    <a:schemeClr val="bg1"/>
                  </a:solidFill>
                </a:rPr>
                <a:t>It was carved out of limestone and some people think it was once painted red, blue and yellow. </a:t>
              </a:r>
            </a:p>
            <a:p>
              <a:endParaRPr lang="en-US" dirty="0">
                <a:solidFill>
                  <a:schemeClr val="bg1"/>
                </a:solidFill>
              </a:endParaRPr>
            </a:p>
            <a:p>
              <a:r>
                <a:rPr lang="en-US" dirty="0">
                  <a:solidFill>
                    <a:schemeClr val="bg1"/>
                  </a:solidFill>
                </a:rPr>
                <a:t>It is 73.5 </a:t>
              </a:r>
              <a:r>
                <a:rPr lang="en-US" dirty="0" err="1">
                  <a:solidFill>
                    <a:schemeClr val="bg1"/>
                  </a:solidFill>
                </a:rPr>
                <a:t>metres</a:t>
              </a:r>
              <a:r>
                <a:rPr lang="en-US" dirty="0">
                  <a:solidFill>
                    <a:schemeClr val="bg1"/>
                  </a:solidFill>
                </a:rPr>
                <a:t> long and 19.3 </a:t>
              </a:r>
              <a:r>
                <a:rPr lang="en-US" dirty="0" err="1">
                  <a:solidFill>
                    <a:schemeClr val="bg1"/>
                  </a:solidFill>
                </a:rPr>
                <a:t>metres</a:t>
              </a:r>
              <a:r>
                <a:rPr lang="en-US" dirty="0">
                  <a:solidFill>
                    <a:schemeClr val="bg1"/>
                  </a:solidFill>
                </a:rPr>
                <a:t> wide.</a:t>
              </a:r>
            </a:p>
          </p:txBody>
        </p:sp>
      </p:grpSp>
      <p:grpSp>
        <p:nvGrpSpPr>
          <p:cNvPr id="12" name="Group 11">
            <a:extLst>
              <a:ext uri="{FF2B5EF4-FFF2-40B4-BE49-F238E27FC236}">
                <a16:creationId xmlns:a16="http://schemas.microsoft.com/office/drawing/2014/main" id="{7ADC87A1-B241-41AE-8204-F455772CFEDE}"/>
              </a:ext>
            </a:extLst>
          </p:cNvPr>
          <p:cNvGrpSpPr/>
          <p:nvPr/>
        </p:nvGrpSpPr>
        <p:grpSpPr>
          <a:xfrm>
            <a:off x="-4409611" y="623398"/>
            <a:ext cx="3957190" cy="1919741"/>
            <a:chOff x="5373663" y="1766462"/>
            <a:chExt cx="3957190" cy="1919741"/>
          </a:xfrm>
        </p:grpSpPr>
        <p:grpSp>
          <p:nvGrpSpPr>
            <p:cNvPr id="6" name="Group 5">
              <a:extLst>
                <a:ext uri="{FF2B5EF4-FFF2-40B4-BE49-F238E27FC236}">
                  <a16:creationId xmlns:a16="http://schemas.microsoft.com/office/drawing/2014/main" id="{E47BCA9B-87C6-40F7-82D3-9CD17B72D8C9}"/>
                </a:ext>
              </a:extLst>
            </p:cNvPr>
            <p:cNvGrpSpPr/>
            <p:nvPr/>
          </p:nvGrpSpPr>
          <p:grpSpPr>
            <a:xfrm>
              <a:off x="5373663" y="1766462"/>
              <a:ext cx="3932037" cy="610027"/>
              <a:chOff x="581307" y="696751"/>
              <a:chExt cx="3932037" cy="610027"/>
            </a:xfrm>
          </p:grpSpPr>
          <p:sp>
            <p:nvSpPr>
              <p:cNvPr id="10" name="Rectangle 9">
                <a:extLst>
                  <a:ext uri="{FF2B5EF4-FFF2-40B4-BE49-F238E27FC236}">
                    <a16:creationId xmlns:a16="http://schemas.microsoft.com/office/drawing/2014/main" id="{75DA422B-69DE-4596-BBC6-F3D2DFA8F973}"/>
                  </a:ext>
                </a:extLst>
              </p:cNvPr>
              <p:cNvSpPr/>
              <p:nvPr/>
            </p:nvSpPr>
            <p:spPr>
              <a:xfrm>
                <a:off x="581307" y="696751"/>
                <a:ext cx="3932037" cy="61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1" name="Rectangle 10">
                <a:extLst>
                  <a:ext uri="{FF2B5EF4-FFF2-40B4-BE49-F238E27FC236}">
                    <a16:creationId xmlns:a16="http://schemas.microsoft.com/office/drawing/2014/main" id="{EB70A114-806F-4E86-A4C4-DAA7917C8DD0}"/>
                  </a:ext>
                </a:extLst>
              </p:cNvPr>
              <p:cNvSpPr/>
              <p:nvPr/>
            </p:nvSpPr>
            <p:spPr>
              <a:xfrm>
                <a:off x="864425" y="889113"/>
                <a:ext cx="3648919" cy="276999"/>
              </a:xfrm>
              <a:prstGeom prst="rect">
                <a:avLst/>
              </a:prstGeom>
              <a:noFill/>
            </p:spPr>
            <p:txBody>
              <a:bodyPr wrap="square" lIns="0" tIns="0" rIns="0" bIns="0">
                <a:spAutoFit/>
              </a:bodyPr>
              <a:lstStyle/>
              <a:p>
                <a:r>
                  <a:rPr lang="en-US" b="1" dirty="0"/>
                  <a:t>Completion Date</a:t>
                </a:r>
                <a:r>
                  <a:rPr lang="en-US" dirty="0"/>
                  <a:t>: 4500 years ago</a:t>
                </a:r>
                <a:endParaRPr lang="en-GB" dirty="0">
                  <a:solidFill>
                    <a:srgbClr val="192A4A"/>
                  </a:solidFill>
                </a:endParaRPr>
              </a:p>
            </p:txBody>
          </p:sp>
        </p:grpSp>
        <p:grpSp>
          <p:nvGrpSpPr>
            <p:cNvPr id="7" name="Group 6">
              <a:extLst>
                <a:ext uri="{FF2B5EF4-FFF2-40B4-BE49-F238E27FC236}">
                  <a16:creationId xmlns:a16="http://schemas.microsoft.com/office/drawing/2014/main" id="{41AF5264-BD07-47A7-8E42-A65FF6F4E946}"/>
                </a:ext>
              </a:extLst>
            </p:cNvPr>
            <p:cNvGrpSpPr/>
            <p:nvPr/>
          </p:nvGrpSpPr>
          <p:grpSpPr>
            <a:xfrm>
              <a:off x="6648733" y="2428183"/>
              <a:ext cx="2643903" cy="610026"/>
              <a:chOff x="1712647" y="1345220"/>
              <a:chExt cx="2643903" cy="610026"/>
            </a:xfrm>
          </p:grpSpPr>
          <p:sp>
            <p:nvSpPr>
              <p:cNvPr id="14" name="Rectangle 13">
                <a:extLst>
                  <a:ext uri="{FF2B5EF4-FFF2-40B4-BE49-F238E27FC236}">
                    <a16:creationId xmlns:a16="http://schemas.microsoft.com/office/drawing/2014/main" id="{E5454335-F607-4734-9D3C-0CEEF2391352}"/>
                  </a:ext>
                </a:extLst>
              </p:cNvPr>
              <p:cNvSpPr/>
              <p:nvPr/>
            </p:nvSpPr>
            <p:spPr>
              <a:xfrm>
                <a:off x="1712647" y="1345220"/>
                <a:ext cx="2643903" cy="61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5" name="Rectangle 14">
                <a:extLst>
                  <a:ext uri="{FF2B5EF4-FFF2-40B4-BE49-F238E27FC236}">
                    <a16:creationId xmlns:a16="http://schemas.microsoft.com/office/drawing/2014/main" id="{5842F370-4823-402B-BB59-8D9AD61D73F7}"/>
                  </a:ext>
                </a:extLst>
              </p:cNvPr>
              <p:cNvSpPr/>
              <p:nvPr/>
            </p:nvSpPr>
            <p:spPr>
              <a:xfrm>
                <a:off x="1987791" y="1532035"/>
                <a:ext cx="2245988" cy="276999"/>
              </a:xfrm>
              <a:prstGeom prst="rect">
                <a:avLst/>
              </a:prstGeom>
              <a:noFill/>
            </p:spPr>
            <p:txBody>
              <a:bodyPr wrap="square" lIns="0" tIns="0" rIns="0" bIns="0">
                <a:spAutoFit/>
              </a:bodyPr>
              <a:lstStyle/>
              <a:p>
                <a:r>
                  <a:rPr lang="en-US" b="1" dirty="0"/>
                  <a:t>Location</a:t>
                </a:r>
                <a:r>
                  <a:rPr lang="en-US" dirty="0"/>
                  <a:t>: Giza, Egypt</a:t>
                </a:r>
                <a:endParaRPr lang="en-GB" dirty="0">
                  <a:solidFill>
                    <a:srgbClr val="192A4A"/>
                  </a:solidFill>
                </a:endParaRPr>
              </a:p>
            </p:txBody>
          </p:sp>
        </p:grpSp>
        <p:grpSp>
          <p:nvGrpSpPr>
            <p:cNvPr id="9" name="Group 8">
              <a:extLst>
                <a:ext uri="{FF2B5EF4-FFF2-40B4-BE49-F238E27FC236}">
                  <a16:creationId xmlns:a16="http://schemas.microsoft.com/office/drawing/2014/main" id="{F5CED81D-7A88-4B65-97CD-9A1AC02F95B9}"/>
                </a:ext>
              </a:extLst>
            </p:cNvPr>
            <p:cNvGrpSpPr/>
            <p:nvPr/>
          </p:nvGrpSpPr>
          <p:grpSpPr>
            <a:xfrm>
              <a:off x="7100373" y="3089903"/>
              <a:ext cx="2230480" cy="596300"/>
              <a:chOff x="1232602" y="1993687"/>
              <a:chExt cx="2230480" cy="596300"/>
            </a:xfrm>
          </p:grpSpPr>
          <p:sp>
            <p:nvSpPr>
              <p:cNvPr id="16" name="Rectangle 15">
                <a:extLst>
                  <a:ext uri="{FF2B5EF4-FFF2-40B4-BE49-F238E27FC236}">
                    <a16:creationId xmlns:a16="http://schemas.microsoft.com/office/drawing/2014/main" id="{D4C03842-7D54-451A-8763-48096C4C95A4}"/>
                  </a:ext>
                </a:extLst>
              </p:cNvPr>
              <p:cNvSpPr/>
              <p:nvPr/>
            </p:nvSpPr>
            <p:spPr>
              <a:xfrm>
                <a:off x="1232602" y="1993687"/>
                <a:ext cx="2192263" cy="59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7" name="Rectangle 16">
                <a:extLst>
                  <a:ext uri="{FF2B5EF4-FFF2-40B4-BE49-F238E27FC236}">
                    <a16:creationId xmlns:a16="http://schemas.microsoft.com/office/drawing/2014/main" id="{0FA3FE71-AE4C-483B-86E7-B9731016F85C}"/>
                  </a:ext>
                </a:extLst>
              </p:cNvPr>
              <p:cNvSpPr/>
              <p:nvPr/>
            </p:nvSpPr>
            <p:spPr>
              <a:xfrm>
                <a:off x="1403238" y="2134354"/>
                <a:ext cx="2059844" cy="276999"/>
              </a:xfrm>
              <a:prstGeom prst="rect">
                <a:avLst/>
              </a:prstGeom>
              <a:noFill/>
            </p:spPr>
            <p:txBody>
              <a:bodyPr wrap="square" lIns="0" tIns="0" rIns="0" bIns="0">
                <a:spAutoFit/>
              </a:bodyPr>
              <a:lstStyle/>
              <a:p>
                <a:r>
                  <a:rPr lang="en-US" b="1" dirty="0"/>
                  <a:t>Height</a:t>
                </a:r>
                <a:r>
                  <a:rPr lang="en-US" dirty="0"/>
                  <a:t>: 20 </a:t>
                </a:r>
                <a:r>
                  <a:rPr lang="en-US" dirty="0" err="1"/>
                  <a:t>metres</a:t>
                </a:r>
                <a:endParaRPr lang="en-US" dirty="0"/>
              </a:p>
            </p:txBody>
          </p:sp>
        </p:grpSp>
      </p:grpSp>
      <p:sp>
        <p:nvSpPr>
          <p:cNvPr id="21" name="Title 20"/>
          <p:cNvSpPr>
            <a:spLocks noGrp="1"/>
          </p:cNvSpPr>
          <p:nvPr>
            <p:ph type="title"/>
          </p:nvPr>
        </p:nvSpPr>
        <p:spPr>
          <a:xfrm>
            <a:off x="410155" y="436190"/>
            <a:ext cx="5643153" cy="965227"/>
          </a:xfrm>
          <a:prstGeom prst="roundRect">
            <a:avLst>
              <a:gd name="adj" fmla="val 0"/>
            </a:avLst>
          </a:prstGeom>
        </p:spPr>
        <p:txBody>
          <a:bodyPr/>
          <a:lstStyle/>
          <a:p>
            <a:pPr algn="ctr"/>
            <a:r>
              <a:rPr lang="en-GB" sz="3600" dirty="0">
                <a:solidFill>
                  <a:schemeClr val="bg2"/>
                </a:solidFill>
              </a:rPr>
              <a:t>Sphinx</a:t>
            </a:r>
            <a:endParaRPr lang="en-GB" sz="3600" dirty="0">
              <a:solidFill>
                <a:schemeClr val="bg2"/>
              </a:solidFill>
              <a:latin typeface="+mn-lt"/>
            </a:endParaRPr>
          </a:p>
        </p:txBody>
      </p:sp>
    </p:spTree>
    <p:extLst>
      <p:ext uri="{BB962C8B-B14F-4D97-AF65-F5344CB8AC3E}">
        <p14:creationId xmlns:p14="http://schemas.microsoft.com/office/powerpoint/2010/main" val="222946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903 0.56481 L 0.71684 0.54745 " pathEditMode="relative" rAng="0" ptsTypes="AA">
                                      <p:cBhvr>
                                        <p:cTn id="6" dur="2000" fill="hold"/>
                                        <p:tgtEl>
                                          <p:spTgt spid="12"/>
                                        </p:tgtEl>
                                        <p:attrNameLst>
                                          <p:attrName>ppt_x</p:attrName>
                                          <p:attrName>ppt_y</p:attrName>
                                        </p:attrNameLst>
                                      </p:cBhvr>
                                      <p:rCtr x="36285" y="-880"/>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F253D9-E840-4572-AEAE-5C3F05C69A4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593" r="17692"/>
          <a:stretch/>
        </p:blipFill>
        <p:spPr>
          <a:xfrm>
            <a:off x="4463886" y="414393"/>
            <a:ext cx="4243296" cy="6000620"/>
          </a:xfrm>
          <a:prstGeom prst="roundRect">
            <a:avLst>
              <a:gd name="adj" fmla="val 4696"/>
            </a:avLst>
          </a:prstGeom>
        </p:spPr>
      </p:pic>
      <p:pic>
        <p:nvPicPr>
          <p:cNvPr id="18" name="Picture 17">
            <a:extLst>
              <a:ext uri="{FF2B5EF4-FFF2-40B4-BE49-F238E27FC236}">
                <a16:creationId xmlns:a16="http://schemas.microsoft.com/office/drawing/2014/main" id="{634EF02B-9056-445A-B27F-55659034C5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593" r="25229"/>
          <a:stretch/>
        </p:blipFill>
        <p:spPr>
          <a:xfrm>
            <a:off x="4456696" y="414393"/>
            <a:ext cx="3791011" cy="6000620"/>
          </a:xfrm>
          <a:prstGeom prst="rect">
            <a:avLst/>
          </a:prstGeom>
        </p:spPr>
      </p:pic>
      <p:grpSp>
        <p:nvGrpSpPr>
          <p:cNvPr id="20" name="Group 19">
            <a:extLst>
              <a:ext uri="{FF2B5EF4-FFF2-40B4-BE49-F238E27FC236}">
                <a16:creationId xmlns:a16="http://schemas.microsoft.com/office/drawing/2014/main" id="{2FDE38DE-60B5-4400-B3D6-214CF77D554F}"/>
              </a:ext>
            </a:extLst>
          </p:cNvPr>
          <p:cNvGrpSpPr/>
          <p:nvPr/>
        </p:nvGrpSpPr>
        <p:grpSpPr>
          <a:xfrm>
            <a:off x="624963" y="2561009"/>
            <a:ext cx="3563255" cy="3698278"/>
            <a:chOff x="644176" y="2184201"/>
            <a:chExt cx="5300422" cy="2792252"/>
          </a:xfrm>
        </p:grpSpPr>
        <p:sp>
          <p:nvSpPr>
            <p:cNvPr id="8" name="Rectangle 7">
              <a:extLst>
                <a:ext uri="{FF2B5EF4-FFF2-40B4-BE49-F238E27FC236}">
                  <a16:creationId xmlns:a16="http://schemas.microsoft.com/office/drawing/2014/main" id="{D413C9F6-1CFB-4901-839D-59192AB44E0C}"/>
                </a:ext>
              </a:extLst>
            </p:cNvPr>
            <p:cNvSpPr/>
            <p:nvPr/>
          </p:nvSpPr>
          <p:spPr>
            <a:xfrm>
              <a:off x="644176" y="2184201"/>
              <a:ext cx="5300422" cy="2792252"/>
            </a:xfrm>
            <a:prstGeom prst="rect">
              <a:avLst/>
            </a:prstGeom>
            <a:solidFill>
              <a:srgbClr val="192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5" name="Rectangle 4"/>
            <p:cNvSpPr/>
            <p:nvPr/>
          </p:nvSpPr>
          <p:spPr>
            <a:xfrm>
              <a:off x="799158" y="2295114"/>
              <a:ext cx="4943961" cy="2232503"/>
            </a:xfrm>
            <a:prstGeom prst="rect">
              <a:avLst/>
            </a:prstGeom>
          </p:spPr>
          <p:txBody>
            <a:bodyPr wrap="square" lIns="0" tIns="0" rIns="0" bIns="0">
              <a:spAutoFit/>
            </a:bodyPr>
            <a:lstStyle/>
            <a:p>
              <a:r>
                <a:rPr lang="en-US" dirty="0">
                  <a:solidFill>
                    <a:schemeClr val="bg1"/>
                  </a:solidFill>
                </a:rPr>
                <a:t>The cathedral has 9 towers which are bright and </a:t>
              </a:r>
              <a:r>
                <a:rPr lang="en-US" dirty="0" err="1">
                  <a:solidFill>
                    <a:schemeClr val="bg1"/>
                  </a:solidFill>
                </a:rPr>
                <a:t>colourful</a:t>
              </a:r>
              <a:r>
                <a:rPr lang="en-US" dirty="0">
                  <a:solidFill>
                    <a:schemeClr val="bg1"/>
                  </a:solidFill>
                </a:rPr>
                <a:t>.</a:t>
              </a:r>
            </a:p>
            <a:p>
              <a:endParaRPr lang="en-US" dirty="0">
                <a:solidFill>
                  <a:schemeClr val="bg1"/>
                </a:solidFill>
              </a:endParaRPr>
            </a:p>
            <a:p>
              <a:r>
                <a:rPr lang="en-US" dirty="0">
                  <a:solidFill>
                    <a:schemeClr val="bg1"/>
                  </a:solidFill>
                </a:rPr>
                <a:t>It took almost 10 years to build, and the inside is also full of patterns and </a:t>
              </a:r>
              <a:r>
                <a:rPr lang="en-US" dirty="0" err="1">
                  <a:solidFill>
                    <a:schemeClr val="bg1"/>
                  </a:solidFill>
                </a:rPr>
                <a:t>colour</a:t>
              </a:r>
              <a:r>
                <a:rPr lang="en-US" dirty="0">
                  <a:solidFill>
                    <a:schemeClr val="bg1"/>
                  </a:solidFill>
                </a:rPr>
                <a:t>.</a:t>
              </a:r>
            </a:p>
            <a:p>
              <a:endParaRPr lang="en-US" dirty="0">
                <a:solidFill>
                  <a:schemeClr val="bg1"/>
                </a:solidFill>
              </a:endParaRPr>
            </a:p>
            <a:p>
              <a:r>
                <a:rPr lang="en-US" dirty="0">
                  <a:solidFill>
                    <a:schemeClr val="bg1"/>
                  </a:solidFill>
                </a:rPr>
                <a:t>It was built for Saint Basil the Blessed.</a:t>
              </a:r>
            </a:p>
            <a:p>
              <a:endParaRPr lang="en-US" dirty="0">
                <a:solidFill>
                  <a:schemeClr val="bg1"/>
                </a:solidFill>
              </a:endParaRPr>
            </a:p>
            <a:p>
              <a:r>
                <a:rPr lang="en-US" dirty="0">
                  <a:solidFill>
                    <a:schemeClr val="bg1"/>
                  </a:solidFill>
                </a:rPr>
                <a:t>Only one service a year is held in the Cathedral.</a:t>
              </a:r>
            </a:p>
          </p:txBody>
        </p:sp>
      </p:grpSp>
      <p:grpSp>
        <p:nvGrpSpPr>
          <p:cNvPr id="12" name="Group 11">
            <a:extLst>
              <a:ext uri="{FF2B5EF4-FFF2-40B4-BE49-F238E27FC236}">
                <a16:creationId xmlns:a16="http://schemas.microsoft.com/office/drawing/2014/main" id="{7ADC87A1-B241-41AE-8204-F455772CFEDE}"/>
              </a:ext>
            </a:extLst>
          </p:cNvPr>
          <p:cNvGrpSpPr/>
          <p:nvPr/>
        </p:nvGrpSpPr>
        <p:grpSpPr>
          <a:xfrm>
            <a:off x="9313817" y="284441"/>
            <a:ext cx="2984083" cy="1919741"/>
            <a:chOff x="6308554" y="1766462"/>
            <a:chExt cx="2984083" cy="1919741"/>
          </a:xfrm>
        </p:grpSpPr>
        <p:grpSp>
          <p:nvGrpSpPr>
            <p:cNvPr id="6" name="Group 5">
              <a:extLst>
                <a:ext uri="{FF2B5EF4-FFF2-40B4-BE49-F238E27FC236}">
                  <a16:creationId xmlns:a16="http://schemas.microsoft.com/office/drawing/2014/main" id="{E47BCA9B-87C6-40F7-82D3-9CD17B72D8C9}"/>
                </a:ext>
              </a:extLst>
            </p:cNvPr>
            <p:cNvGrpSpPr/>
            <p:nvPr/>
          </p:nvGrpSpPr>
          <p:grpSpPr>
            <a:xfrm>
              <a:off x="6648188" y="1766462"/>
              <a:ext cx="2644449" cy="610027"/>
              <a:chOff x="1855832" y="696751"/>
              <a:chExt cx="2644449" cy="610027"/>
            </a:xfrm>
          </p:grpSpPr>
          <p:sp>
            <p:nvSpPr>
              <p:cNvPr id="10" name="Rectangle 9">
                <a:extLst>
                  <a:ext uri="{FF2B5EF4-FFF2-40B4-BE49-F238E27FC236}">
                    <a16:creationId xmlns:a16="http://schemas.microsoft.com/office/drawing/2014/main" id="{75DA422B-69DE-4596-BBC6-F3D2DFA8F973}"/>
                  </a:ext>
                </a:extLst>
              </p:cNvPr>
              <p:cNvSpPr/>
              <p:nvPr/>
            </p:nvSpPr>
            <p:spPr>
              <a:xfrm>
                <a:off x="1855832" y="696751"/>
                <a:ext cx="2644449" cy="61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1" name="Rectangle 10">
                <a:extLst>
                  <a:ext uri="{FF2B5EF4-FFF2-40B4-BE49-F238E27FC236}">
                    <a16:creationId xmlns:a16="http://schemas.microsoft.com/office/drawing/2014/main" id="{EB70A114-806F-4E86-A4C4-DAA7917C8DD0}"/>
                  </a:ext>
                </a:extLst>
              </p:cNvPr>
              <p:cNvSpPr/>
              <p:nvPr/>
            </p:nvSpPr>
            <p:spPr>
              <a:xfrm>
                <a:off x="1992535" y="875413"/>
                <a:ext cx="2371042" cy="276999"/>
              </a:xfrm>
              <a:prstGeom prst="rect">
                <a:avLst/>
              </a:prstGeom>
              <a:noFill/>
            </p:spPr>
            <p:txBody>
              <a:bodyPr wrap="square" lIns="0" tIns="0" rIns="0" bIns="0">
                <a:spAutoFit/>
              </a:bodyPr>
              <a:lstStyle/>
              <a:p>
                <a:r>
                  <a:rPr lang="en-US" b="1" dirty="0"/>
                  <a:t>Completion Date: </a:t>
                </a:r>
                <a:r>
                  <a:rPr lang="en-US" dirty="0"/>
                  <a:t>1561</a:t>
                </a:r>
                <a:endParaRPr lang="en-GB" dirty="0">
                  <a:solidFill>
                    <a:srgbClr val="192A4A"/>
                  </a:solidFill>
                </a:endParaRPr>
              </a:p>
            </p:txBody>
          </p:sp>
        </p:grpSp>
        <p:grpSp>
          <p:nvGrpSpPr>
            <p:cNvPr id="7" name="Group 6">
              <a:extLst>
                <a:ext uri="{FF2B5EF4-FFF2-40B4-BE49-F238E27FC236}">
                  <a16:creationId xmlns:a16="http://schemas.microsoft.com/office/drawing/2014/main" id="{41AF5264-BD07-47A7-8E42-A65FF6F4E946}"/>
                </a:ext>
              </a:extLst>
            </p:cNvPr>
            <p:cNvGrpSpPr/>
            <p:nvPr/>
          </p:nvGrpSpPr>
          <p:grpSpPr>
            <a:xfrm>
              <a:off x="6308554" y="2428183"/>
              <a:ext cx="2984083" cy="610026"/>
              <a:chOff x="1372468" y="1345220"/>
              <a:chExt cx="2984083" cy="610026"/>
            </a:xfrm>
          </p:grpSpPr>
          <p:sp>
            <p:nvSpPr>
              <p:cNvPr id="14" name="Rectangle 13">
                <a:extLst>
                  <a:ext uri="{FF2B5EF4-FFF2-40B4-BE49-F238E27FC236}">
                    <a16:creationId xmlns:a16="http://schemas.microsoft.com/office/drawing/2014/main" id="{E5454335-F607-4734-9D3C-0CEEF2391352}"/>
                  </a:ext>
                </a:extLst>
              </p:cNvPr>
              <p:cNvSpPr/>
              <p:nvPr/>
            </p:nvSpPr>
            <p:spPr>
              <a:xfrm>
                <a:off x="1372468" y="1345220"/>
                <a:ext cx="2984083" cy="61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5" name="Rectangle 14">
                <a:extLst>
                  <a:ext uri="{FF2B5EF4-FFF2-40B4-BE49-F238E27FC236}">
                    <a16:creationId xmlns:a16="http://schemas.microsoft.com/office/drawing/2014/main" id="{5842F370-4823-402B-BB59-8D9AD61D73F7}"/>
                  </a:ext>
                </a:extLst>
              </p:cNvPr>
              <p:cNvSpPr/>
              <p:nvPr/>
            </p:nvSpPr>
            <p:spPr>
              <a:xfrm>
                <a:off x="1555348" y="1532035"/>
                <a:ext cx="2678431" cy="276999"/>
              </a:xfrm>
              <a:prstGeom prst="rect">
                <a:avLst/>
              </a:prstGeom>
              <a:noFill/>
            </p:spPr>
            <p:txBody>
              <a:bodyPr wrap="square" lIns="0" tIns="0" rIns="0" bIns="0">
                <a:spAutoFit/>
              </a:bodyPr>
              <a:lstStyle/>
              <a:p>
                <a:r>
                  <a:rPr lang="en-US" b="1" dirty="0"/>
                  <a:t>Location: </a:t>
                </a:r>
                <a:r>
                  <a:rPr lang="en-US" dirty="0"/>
                  <a:t>Moscow, Russia</a:t>
                </a:r>
                <a:endParaRPr lang="en-GB" dirty="0">
                  <a:solidFill>
                    <a:srgbClr val="192A4A"/>
                  </a:solidFill>
                </a:endParaRPr>
              </a:p>
            </p:txBody>
          </p:sp>
        </p:grpSp>
        <p:grpSp>
          <p:nvGrpSpPr>
            <p:cNvPr id="9" name="Group 8">
              <a:extLst>
                <a:ext uri="{FF2B5EF4-FFF2-40B4-BE49-F238E27FC236}">
                  <a16:creationId xmlns:a16="http://schemas.microsoft.com/office/drawing/2014/main" id="{F5CED81D-7A88-4B65-97CD-9A1AC02F95B9}"/>
                </a:ext>
              </a:extLst>
            </p:cNvPr>
            <p:cNvGrpSpPr/>
            <p:nvPr/>
          </p:nvGrpSpPr>
          <p:grpSpPr>
            <a:xfrm>
              <a:off x="7100374" y="3089903"/>
              <a:ext cx="2192263" cy="596300"/>
              <a:chOff x="1232603" y="1993687"/>
              <a:chExt cx="2192263" cy="596300"/>
            </a:xfrm>
          </p:grpSpPr>
          <p:sp>
            <p:nvSpPr>
              <p:cNvPr id="16" name="Rectangle 15">
                <a:extLst>
                  <a:ext uri="{FF2B5EF4-FFF2-40B4-BE49-F238E27FC236}">
                    <a16:creationId xmlns:a16="http://schemas.microsoft.com/office/drawing/2014/main" id="{D4C03842-7D54-451A-8763-48096C4C95A4}"/>
                  </a:ext>
                </a:extLst>
              </p:cNvPr>
              <p:cNvSpPr/>
              <p:nvPr/>
            </p:nvSpPr>
            <p:spPr>
              <a:xfrm>
                <a:off x="1232603" y="1993687"/>
                <a:ext cx="2192263" cy="59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7" name="Rectangle 16">
                <a:extLst>
                  <a:ext uri="{FF2B5EF4-FFF2-40B4-BE49-F238E27FC236}">
                    <a16:creationId xmlns:a16="http://schemas.microsoft.com/office/drawing/2014/main" id="{0FA3FE71-AE4C-483B-86E7-B9731016F85C}"/>
                  </a:ext>
                </a:extLst>
              </p:cNvPr>
              <p:cNvSpPr/>
              <p:nvPr/>
            </p:nvSpPr>
            <p:spPr>
              <a:xfrm>
                <a:off x="1384900" y="2128808"/>
                <a:ext cx="1828048" cy="276999"/>
              </a:xfrm>
              <a:prstGeom prst="rect">
                <a:avLst/>
              </a:prstGeom>
              <a:noFill/>
            </p:spPr>
            <p:txBody>
              <a:bodyPr wrap="square" lIns="0" tIns="0" rIns="0" bIns="0">
                <a:spAutoFit/>
              </a:bodyPr>
              <a:lstStyle/>
              <a:p>
                <a:r>
                  <a:rPr lang="en-US" b="1" dirty="0"/>
                  <a:t>Height: </a:t>
                </a:r>
                <a:r>
                  <a:rPr lang="en-US" dirty="0"/>
                  <a:t>65 </a:t>
                </a:r>
                <a:r>
                  <a:rPr lang="en-US" dirty="0" err="1"/>
                  <a:t>metres</a:t>
                </a:r>
                <a:endParaRPr lang="en-US" dirty="0"/>
              </a:p>
            </p:txBody>
          </p:sp>
        </p:grpSp>
      </p:grpSp>
      <p:sp>
        <p:nvSpPr>
          <p:cNvPr id="21" name="Title 20"/>
          <p:cNvSpPr>
            <a:spLocks noGrp="1"/>
          </p:cNvSpPr>
          <p:nvPr>
            <p:ph type="title"/>
          </p:nvPr>
        </p:nvSpPr>
        <p:spPr>
          <a:xfrm>
            <a:off x="4396439" y="436190"/>
            <a:ext cx="4310742" cy="1320399"/>
          </a:xfrm>
          <a:prstGeom prst="roundRect">
            <a:avLst>
              <a:gd name="adj" fmla="val 0"/>
            </a:avLst>
          </a:prstGeom>
        </p:spPr>
        <p:txBody>
          <a:bodyPr/>
          <a:lstStyle/>
          <a:p>
            <a:pPr algn="ctr"/>
            <a:r>
              <a:rPr lang="en-GB" sz="3600" dirty="0">
                <a:solidFill>
                  <a:schemeClr val="bg2"/>
                </a:solidFill>
              </a:rPr>
              <a:t>St Basil’s Cathedral</a:t>
            </a:r>
            <a:endParaRPr lang="en-GB" sz="3600" dirty="0">
              <a:solidFill>
                <a:schemeClr val="bg2"/>
              </a:solidFill>
              <a:latin typeface="+mn-lt"/>
            </a:endParaRPr>
          </a:p>
        </p:txBody>
      </p:sp>
    </p:spTree>
    <p:extLst>
      <p:ext uri="{BB962C8B-B14F-4D97-AF65-F5344CB8AC3E}">
        <p14:creationId xmlns:p14="http://schemas.microsoft.com/office/powerpoint/2010/main" val="168344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243 0.02685 L -0.88698 0.03194 " pathEditMode="relative" rAng="0" ptsTypes="AA">
                                      <p:cBhvr>
                                        <p:cTn id="6" dur="2000" fill="hold"/>
                                        <p:tgtEl>
                                          <p:spTgt spid="12"/>
                                        </p:tgtEl>
                                        <p:attrNameLst>
                                          <p:attrName>ppt_x</p:attrName>
                                          <p:attrName>ppt_y</p:attrName>
                                        </p:attrNameLst>
                                      </p:cBhvr>
                                      <p:rCtr x="-44236" y="255"/>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A1786ED3-4A83-4E52-97FB-5BB8F2F68775}" vid="{F1370A2B-D63B-458B-B1CD-13966C425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FA20CD5FD4D54D8ED424F3BADBC7B1" ma:contentTypeVersion="14" ma:contentTypeDescription="Create a new document." ma:contentTypeScope="" ma:versionID="33e8ed7f02118b06636708e0342c153e">
  <xsd:schema xmlns:xsd="http://www.w3.org/2001/XMLSchema" xmlns:xs="http://www.w3.org/2001/XMLSchema" xmlns:p="http://schemas.microsoft.com/office/2006/metadata/properties" xmlns:ns2="8088b3b7-c6c0-452c-9fe4-34a2a81cd4a3" xmlns:ns3="5a0c8c2e-59c4-4e83-8c86-8434f6ab21a3" targetNamespace="http://schemas.microsoft.com/office/2006/metadata/properties" ma:root="true" ma:fieldsID="2c32e7fc4de3ef076769cfe8083d4d47" ns2:_="" ns3:_="">
    <xsd:import namespace="8088b3b7-c6c0-452c-9fe4-34a2a81cd4a3"/>
    <xsd:import namespace="5a0c8c2e-59c4-4e83-8c86-8434f6ab21a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r2i"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88b3b7-c6c0-452c-9fe4-34a2a81cd4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r2i" ma:index="20" nillable="true" ma:displayName="Text" ma:internalName="mr2i">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0c8c2e-59c4-4e83-8c86-8434f6ab21a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r2i xmlns="8088b3b7-c6c0-452c-9fe4-34a2a81cd4a3" xsi:nil="true"/>
  </documentManagement>
</p:properties>
</file>

<file path=customXml/itemProps1.xml><?xml version="1.0" encoding="utf-8"?>
<ds:datastoreItem xmlns:ds="http://schemas.openxmlformats.org/officeDocument/2006/customXml" ds:itemID="{9D8EA3EA-A5C2-4A14-B798-9F3BF393C8DC}"/>
</file>

<file path=customXml/itemProps2.xml><?xml version="1.0" encoding="utf-8"?>
<ds:datastoreItem xmlns:ds="http://schemas.openxmlformats.org/officeDocument/2006/customXml" ds:itemID="{2821DEA0-702C-437F-9C69-8B38BE1A995D}"/>
</file>

<file path=customXml/itemProps3.xml><?xml version="1.0" encoding="utf-8"?>
<ds:datastoreItem xmlns:ds="http://schemas.openxmlformats.org/officeDocument/2006/customXml" ds:itemID="{90E2A846-4F41-4323-AFEF-9BDDAB691C1B}"/>
</file>

<file path=docProps/app.xml><?xml version="1.0" encoding="utf-8"?>
<Properties xmlns="http://schemas.openxmlformats.org/officeDocument/2006/extended-properties" xmlns:vt="http://schemas.openxmlformats.org/officeDocument/2006/docPropsVTypes">
  <Template>PowerPoint Template</Template>
  <TotalTime>325</TotalTime>
  <Words>1042</Words>
  <Application>Microsoft Office PowerPoint</Application>
  <PresentationFormat>On-screen Show (4:3)</PresentationFormat>
  <Paragraphs>156</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Calibri</vt:lpstr>
      <vt:lpstr>Twinkl</vt:lpstr>
      <vt:lpstr>Arial</vt:lpstr>
      <vt:lpstr>Office Theme</vt:lpstr>
      <vt:lpstr>PowerPoint Presentation</vt:lpstr>
      <vt:lpstr>Buildings of the World</vt:lpstr>
      <vt:lpstr>Burj Khalifa</vt:lpstr>
      <vt:lpstr>Eiffel Tower</vt:lpstr>
      <vt:lpstr>Empire State Building</vt:lpstr>
      <vt:lpstr>Great Wall of China</vt:lpstr>
      <vt:lpstr>London Eye</vt:lpstr>
      <vt:lpstr>Sphinx</vt:lpstr>
      <vt:lpstr>St Basil’s Cathedral</vt:lpstr>
      <vt:lpstr>Sydney Opera House</vt:lpstr>
      <vt:lpstr>Taj Mahal</vt:lpstr>
      <vt:lpstr>Tower Bridge</vt:lpstr>
      <vt:lpstr>Tower of Pisa</vt:lpstr>
      <vt:lpstr>Great Pyramid of Giza</vt:lpstr>
      <vt:lpstr>Notre Dame</vt:lpstr>
      <vt:lpstr>The Shard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Martin Ward</dc:creator>
  <cp:lastModifiedBy>Karen McGoochan</cp:lastModifiedBy>
  <cp:revision>27</cp:revision>
  <dcterms:created xsi:type="dcterms:W3CDTF">2019-07-03T13:08:57Z</dcterms:created>
  <dcterms:modified xsi:type="dcterms:W3CDTF">2020-06-22T11:54:33Z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0x0101005EFA20CD5FD4D54D8ED424F3BADBC7B1</vt:lpwstr>
  </property>
</Properties>
</file>